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316" r:id="rId4"/>
    <p:sldId id="301" r:id="rId5"/>
    <p:sldId id="261" r:id="rId6"/>
    <p:sldId id="303" r:id="rId7"/>
    <p:sldId id="305" r:id="rId8"/>
    <p:sldId id="304" r:id="rId9"/>
    <p:sldId id="306" r:id="rId10"/>
    <p:sldId id="308" r:id="rId11"/>
    <p:sldId id="307" r:id="rId12"/>
    <p:sldId id="309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10" r:id="rId21"/>
    <p:sldId id="311" r:id="rId22"/>
    <p:sldId id="312" r:id="rId23"/>
    <p:sldId id="313" r:id="rId24"/>
    <p:sldId id="326" r:id="rId25"/>
    <p:sldId id="314" r:id="rId26"/>
    <p:sldId id="315" r:id="rId27"/>
    <p:sldId id="324" r:id="rId28"/>
    <p:sldId id="325" r:id="rId29"/>
  </p:sldIdLst>
  <p:sldSz cx="9144000" cy="6858000" type="screen4x3"/>
  <p:notesSz cx="6850063" cy="99822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00FF"/>
    <a:srgbClr val="FFFF00"/>
    <a:srgbClr val="FFFFFF"/>
    <a:srgbClr val="A47D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779" autoAdjust="0"/>
    <p:restoredTop sz="94660"/>
  </p:normalViewPr>
  <p:slideViewPr>
    <p:cSldViewPr>
      <p:cViewPr>
        <p:scale>
          <a:sx n="68" d="100"/>
          <a:sy n="68" d="100"/>
        </p:scale>
        <p:origin x="-1188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769272-1C6E-4891-88C3-B442FF7E085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5A415FB-C411-4959-8A2E-BEEEDAA1D1C5}">
      <dgm:prSet phldrT="[Text]" custT="1"/>
      <dgm:spPr>
        <a:solidFill>
          <a:schemeClr val="accent2">
            <a:lumMod val="50000"/>
          </a:schemeClr>
        </a:solidFill>
      </dgm:spPr>
      <dgm:t>
        <a:bodyPr/>
        <a:lstStyle/>
        <a:p>
          <a:pPr algn="ctr"/>
          <a:r>
            <a:rPr lang="en-US" sz="2800" b="1" dirty="0" smtClean="0"/>
            <a:t>1. SENJATA API (Revolver) </a:t>
          </a:r>
          <a:endParaRPr lang="id-ID" sz="2800" b="1" dirty="0"/>
        </a:p>
      </dgm:t>
    </dgm:pt>
    <dgm:pt modelId="{BBDF82DD-E28A-45A4-8077-39267449BE75}" type="parTrans" cxnId="{FFFB67C6-EB83-4005-A058-98B53D00F561}">
      <dgm:prSet/>
      <dgm:spPr/>
      <dgm:t>
        <a:bodyPr/>
        <a:lstStyle/>
        <a:p>
          <a:endParaRPr lang="id-ID"/>
        </a:p>
      </dgm:t>
    </dgm:pt>
    <dgm:pt modelId="{723C1685-EA06-4FD1-A281-DAD74AED80C4}" type="sibTrans" cxnId="{FFFB67C6-EB83-4005-A058-98B53D00F561}">
      <dgm:prSet/>
      <dgm:spPr/>
      <dgm:t>
        <a:bodyPr/>
        <a:lstStyle/>
        <a:p>
          <a:endParaRPr lang="id-ID"/>
        </a:p>
      </dgm:t>
    </dgm:pt>
    <dgm:pt modelId="{A6C82E02-7148-45E2-9D04-51DA679F52DD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algn="ctr"/>
          <a:r>
            <a:rPr lang="en-US" sz="2800" b="1" dirty="0" smtClean="0"/>
            <a:t>2. SENJATA GAS AIR MATA (</a:t>
          </a:r>
          <a:r>
            <a:rPr lang="en-US" sz="2800" b="1" dirty="0" err="1" smtClean="0"/>
            <a:t>Flashball</a:t>
          </a:r>
          <a:r>
            <a:rPr lang="en-US" sz="2800" b="1" dirty="0" smtClean="0"/>
            <a:t>)</a:t>
          </a:r>
          <a:endParaRPr lang="id-ID" sz="2800" b="1" dirty="0"/>
        </a:p>
      </dgm:t>
    </dgm:pt>
    <dgm:pt modelId="{083495B4-3A3D-4322-B5D0-CB6BDE3C629A}" type="parTrans" cxnId="{823C6F25-366C-426E-A373-06275D124FC0}">
      <dgm:prSet/>
      <dgm:spPr/>
      <dgm:t>
        <a:bodyPr/>
        <a:lstStyle/>
        <a:p>
          <a:endParaRPr lang="id-ID"/>
        </a:p>
      </dgm:t>
    </dgm:pt>
    <dgm:pt modelId="{54E808B6-F758-4D92-B0CC-4F8F2256A879}" type="sibTrans" cxnId="{823C6F25-366C-426E-A373-06275D124FC0}">
      <dgm:prSet/>
      <dgm:spPr/>
      <dgm:t>
        <a:bodyPr/>
        <a:lstStyle/>
        <a:p>
          <a:endParaRPr lang="id-ID"/>
        </a:p>
      </dgm:t>
    </dgm:pt>
    <dgm:pt modelId="{56294DC9-67AE-4579-9A8E-0F5C0AB0EBA0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 algn="ctr"/>
          <a:r>
            <a:rPr lang="en-US" sz="2800" b="1" dirty="0" smtClean="0"/>
            <a:t>3. SENJATA SERBUK MERICA (</a:t>
          </a:r>
          <a:r>
            <a:rPr lang="en-US" sz="2800" b="1" dirty="0" err="1" smtClean="0"/>
            <a:t>Peppergun</a:t>
          </a:r>
          <a:r>
            <a:rPr lang="en-US" sz="2800" b="1" dirty="0" smtClean="0"/>
            <a:t>)</a:t>
          </a:r>
          <a:endParaRPr lang="id-ID" sz="2800" b="1" dirty="0"/>
        </a:p>
      </dgm:t>
    </dgm:pt>
    <dgm:pt modelId="{538EC35C-AF5B-4AA9-B30C-0A2FED4A270C}" type="parTrans" cxnId="{7EB8D25D-1E4F-4EA5-B902-4DEE440513CC}">
      <dgm:prSet/>
      <dgm:spPr/>
      <dgm:t>
        <a:bodyPr/>
        <a:lstStyle/>
        <a:p>
          <a:endParaRPr lang="id-ID"/>
        </a:p>
      </dgm:t>
    </dgm:pt>
    <dgm:pt modelId="{46DC5468-861B-4612-8663-70C1BB98C447}" type="sibTrans" cxnId="{7EB8D25D-1E4F-4EA5-B902-4DEE440513CC}">
      <dgm:prSet/>
      <dgm:spPr/>
      <dgm:t>
        <a:bodyPr/>
        <a:lstStyle/>
        <a:p>
          <a:endParaRPr lang="id-ID"/>
        </a:p>
      </dgm:t>
    </dgm:pt>
    <dgm:pt modelId="{46F5A1EC-63A7-4ADF-90E5-E46E93FDEA40}">
      <dgm:prSet custT="1"/>
      <dgm:spPr/>
      <dgm:t>
        <a:bodyPr/>
        <a:lstStyle/>
        <a:p>
          <a:endParaRPr lang="id-ID" sz="2300" b="1" dirty="0"/>
        </a:p>
      </dgm:t>
    </dgm:pt>
    <dgm:pt modelId="{088AB821-45F9-4530-87E5-12E5805DD52F}" type="parTrans" cxnId="{13851AA9-CC27-4859-9000-2D4ED20242C9}">
      <dgm:prSet/>
      <dgm:spPr/>
      <dgm:t>
        <a:bodyPr/>
        <a:lstStyle/>
        <a:p>
          <a:endParaRPr lang="id-ID"/>
        </a:p>
      </dgm:t>
    </dgm:pt>
    <dgm:pt modelId="{F78C0A28-DD66-4AB6-8AA5-8D84EAF80EFE}" type="sibTrans" cxnId="{13851AA9-CC27-4859-9000-2D4ED20242C9}">
      <dgm:prSet/>
      <dgm:spPr/>
      <dgm:t>
        <a:bodyPr/>
        <a:lstStyle/>
        <a:p>
          <a:endParaRPr lang="id-ID"/>
        </a:p>
      </dgm:t>
    </dgm:pt>
    <dgm:pt modelId="{16076406-0C88-4E75-8FE3-9F352AD65E44}">
      <dgm:prSet custT="1"/>
      <dgm:spPr/>
      <dgm:t>
        <a:bodyPr/>
        <a:lstStyle/>
        <a:p>
          <a:endParaRPr lang="id-ID" sz="2300" b="1" dirty="0"/>
        </a:p>
      </dgm:t>
    </dgm:pt>
    <dgm:pt modelId="{B515D548-D0E8-409B-8834-28476EB662D7}" type="parTrans" cxnId="{4E68AB7E-C11A-4BE8-8C66-6F731D2E7C22}">
      <dgm:prSet/>
      <dgm:spPr/>
      <dgm:t>
        <a:bodyPr/>
        <a:lstStyle/>
        <a:p>
          <a:endParaRPr lang="id-ID"/>
        </a:p>
      </dgm:t>
    </dgm:pt>
    <dgm:pt modelId="{33A1AFD5-AE32-431D-B069-C9E00526856B}" type="sibTrans" cxnId="{4E68AB7E-C11A-4BE8-8C66-6F731D2E7C22}">
      <dgm:prSet/>
      <dgm:spPr/>
      <dgm:t>
        <a:bodyPr/>
        <a:lstStyle/>
        <a:p>
          <a:endParaRPr lang="id-ID"/>
        </a:p>
      </dgm:t>
    </dgm:pt>
    <dgm:pt modelId="{591567C7-7C78-4271-AC65-223D6F0714F2}">
      <dgm:prSet/>
      <dgm:spPr/>
      <dgm:t>
        <a:bodyPr/>
        <a:lstStyle/>
        <a:p>
          <a:endParaRPr lang="en-US" dirty="0"/>
        </a:p>
      </dgm:t>
    </dgm:pt>
    <dgm:pt modelId="{C656FC8E-80E3-4C74-A77D-2C74BE547A8A}" type="parTrans" cxnId="{B4DA019E-68B7-40E2-BF0F-F2399229C8FE}">
      <dgm:prSet/>
      <dgm:spPr/>
      <dgm:t>
        <a:bodyPr/>
        <a:lstStyle/>
        <a:p>
          <a:endParaRPr lang="en-US"/>
        </a:p>
      </dgm:t>
    </dgm:pt>
    <dgm:pt modelId="{BF654BEC-C2EE-4056-A289-8F9D92A42776}" type="sibTrans" cxnId="{B4DA019E-68B7-40E2-BF0F-F2399229C8FE}">
      <dgm:prSet/>
      <dgm:spPr/>
      <dgm:t>
        <a:bodyPr/>
        <a:lstStyle/>
        <a:p>
          <a:endParaRPr lang="en-US"/>
        </a:p>
      </dgm:t>
    </dgm:pt>
    <dgm:pt modelId="{66615041-567A-4223-8881-C4617E11081D}" type="pres">
      <dgm:prSet presAssocID="{4B769272-1C6E-4891-88C3-B442FF7E085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8A60DB39-86BD-48CB-9E17-E04030C8A33A}" type="pres">
      <dgm:prSet presAssocID="{A5A415FB-C411-4959-8A2E-BEEEDAA1D1C5}" presName="parentLin" presStyleCnt="0"/>
      <dgm:spPr/>
    </dgm:pt>
    <dgm:pt modelId="{A3DA51C0-A6F7-468B-B924-C8DBF01B179A}" type="pres">
      <dgm:prSet presAssocID="{A5A415FB-C411-4959-8A2E-BEEEDAA1D1C5}" presName="parentLeftMargin" presStyleLbl="node1" presStyleIdx="0" presStyleCnt="3"/>
      <dgm:spPr/>
      <dgm:t>
        <a:bodyPr/>
        <a:lstStyle/>
        <a:p>
          <a:endParaRPr lang="id-ID"/>
        </a:p>
      </dgm:t>
    </dgm:pt>
    <dgm:pt modelId="{516BC745-682C-4C4B-9752-7A39CAAE14A7}" type="pres">
      <dgm:prSet presAssocID="{A5A415FB-C411-4959-8A2E-BEEEDAA1D1C5}" presName="parentText" presStyleLbl="node1" presStyleIdx="0" presStyleCnt="3" custScaleX="80696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66AA01C-24C4-4476-B8B8-0F550808D9C2}" type="pres">
      <dgm:prSet presAssocID="{A5A415FB-C411-4959-8A2E-BEEEDAA1D1C5}" presName="negativeSpace" presStyleCnt="0"/>
      <dgm:spPr/>
    </dgm:pt>
    <dgm:pt modelId="{DA8A0452-37B0-425A-A84B-8D60126CA62A}" type="pres">
      <dgm:prSet presAssocID="{A5A415FB-C411-4959-8A2E-BEEEDAA1D1C5}" presName="childText" presStyleLbl="conFgAcc1" presStyleIdx="0" presStyleCnt="3" custLinFactNeighborY="-5466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525B3BA-0448-4FD2-A3DD-320C907230C0}" type="pres">
      <dgm:prSet presAssocID="{723C1685-EA06-4FD1-A281-DAD74AED80C4}" presName="spaceBetweenRectangles" presStyleCnt="0"/>
      <dgm:spPr/>
    </dgm:pt>
    <dgm:pt modelId="{499C2B09-464E-498C-B4C5-6191BD98038B}" type="pres">
      <dgm:prSet presAssocID="{A6C82E02-7148-45E2-9D04-51DA679F52DD}" presName="parentLin" presStyleCnt="0"/>
      <dgm:spPr/>
    </dgm:pt>
    <dgm:pt modelId="{DB9C6819-ED9B-4C8F-9EE3-071C0D5AB548}" type="pres">
      <dgm:prSet presAssocID="{A6C82E02-7148-45E2-9D04-51DA679F52DD}" presName="parentLeftMargin" presStyleLbl="node1" presStyleIdx="0" presStyleCnt="3"/>
      <dgm:spPr/>
      <dgm:t>
        <a:bodyPr/>
        <a:lstStyle/>
        <a:p>
          <a:endParaRPr lang="id-ID"/>
        </a:p>
      </dgm:t>
    </dgm:pt>
    <dgm:pt modelId="{24A77040-ACBA-4D85-BA97-9FC04F42B7BE}" type="pres">
      <dgm:prSet presAssocID="{A6C82E02-7148-45E2-9D04-51DA679F52DD}" presName="parentText" presStyleLbl="node1" presStyleIdx="1" presStyleCnt="3" custScaleX="108730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230F30B-02BF-4F5C-AA9A-E925194ED6D4}" type="pres">
      <dgm:prSet presAssocID="{A6C82E02-7148-45E2-9D04-51DA679F52DD}" presName="negativeSpace" presStyleCnt="0"/>
      <dgm:spPr/>
    </dgm:pt>
    <dgm:pt modelId="{F94B722C-69A9-4E37-A246-44F71FF43BDD}" type="pres">
      <dgm:prSet presAssocID="{A6C82E02-7148-45E2-9D04-51DA679F52DD}" presName="childText" presStyleLbl="conFgAcc1" presStyleIdx="1" presStyleCnt="3" custLinFactY="-618" custLinFactNeighborY="-10000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BF3A431-5432-4E71-A140-9C9797A4E64B}" type="pres">
      <dgm:prSet presAssocID="{54E808B6-F758-4D92-B0CC-4F8F2256A879}" presName="spaceBetweenRectangles" presStyleCnt="0"/>
      <dgm:spPr/>
    </dgm:pt>
    <dgm:pt modelId="{07C462A9-9B6B-4CD0-A9BA-0A1D90845615}" type="pres">
      <dgm:prSet presAssocID="{56294DC9-67AE-4579-9A8E-0F5C0AB0EBA0}" presName="parentLin" presStyleCnt="0"/>
      <dgm:spPr/>
    </dgm:pt>
    <dgm:pt modelId="{A5BAD948-6A54-479A-A37B-42A7E23A46B1}" type="pres">
      <dgm:prSet presAssocID="{56294DC9-67AE-4579-9A8E-0F5C0AB0EBA0}" presName="parentLeftMargin" presStyleLbl="node1" presStyleIdx="1" presStyleCnt="3"/>
      <dgm:spPr/>
      <dgm:t>
        <a:bodyPr/>
        <a:lstStyle/>
        <a:p>
          <a:endParaRPr lang="id-ID"/>
        </a:p>
      </dgm:t>
    </dgm:pt>
    <dgm:pt modelId="{32782C57-271F-4CAB-9B81-A3EA89B8891B}" type="pres">
      <dgm:prSet presAssocID="{56294DC9-67AE-4579-9A8E-0F5C0AB0EBA0}" presName="parentText" presStyleLbl="node1" presStyleIdx="2" presStyleCnt="3" custScaleX="118908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4CC4E71-5824-4C0C-BFC7-CAD9EC43844A}" type="pres">
      <dgm:prSet presAssocID="{56294DC9-67AE-4579-9A8E-0F5C0AB0EBA0}" presName="negativeSpace" presStyleCnt="0"/>
      <dgm:spPr/>
    </dgm:pt>
    <dgm:pt modelId="{5FA96329-32E6-4C21-830F-35167C52AE47}" type="pres">
      <dgm:prSet presAssocID="{56294DC9-67AE-4579-9A8E-0F5C0AB0EBA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23C6F25-366C-426E-A373-06275D124FC0}" srcId="{4B769272-1C6E-4891-88C3-B442FF7E0856}" destId="{A6C82E02-7148-45E2-9D04-51DA679F52DD}" srcOrd="1" destOrd="0" parTransId="{083495B4-3A3D-4322-B5D0-CB6BDE3C629A}" sibTransId="{54E808B6-F758-4D92-B0CC-4F8F2256A879}"/>
    <dgm:cxn modelId="{B4DA019E-68B7-40E2-BF0F-F2399229C8FE}" srcId="{A5A415FB-C411-4959-8A2E-BEEEDAA1D1C5}" destId="{591567C7-7C78-4271-AC65-223D6F0714F2}" srcOrd="0" destOrd="0" parTransId="{C656FC8E-80E3-4C74-A77D-2C74BE547A8A}" sibTransId="{BF654BEC-C2EE-4056-A289-8F9D92A42776}"/>
    <dgm:cxn modelId="{42A8E38A-41D6-4DCB-8A1A-5C3A056E04E6}" type="presOf" srcId="{56294DC9-67AE-4579-9A8E-0F5C0AB0EBA0}" destId="{A5BAD948-6A54-479A-A37B-42A7E23A46B1}" srcOrd="0" destOrd="0" presId="urn:microsoft.com/office/officeart/2005/8/layout/list1"/>
    <dgm:cxn modelId="{13851AA9-CC27-4859-9000-2D4ED20242C9}" srcId="{A6C82E02-7148-45E2-9D04-51DA679F52DD}" destId="{46F5A1EC-63A7-4ADF-90E5-E46E93FDEA40}" srcOrd="0" destOrd="0" parTransId="{088AB821-45F9-4530-87E5-12E5805DD52F}" sibTransId="{F78C0A28-DD66-4AB6-8AA5-8D84EAF80EFE}"/>
    <dgm:cxn modelId="{DA61EABF-8B1E-4543-8CD1-B2910E81AEC4}" type="presOf" srcId="{4B769272-1C6E-4891-88C3-B442FF7E0856}" destId="{66615041-567A-4223-8881-C4617E11081D}" srcOrd="0" destOrd="0" presId="urn:microsoft.com/office/officeart/2005/8/layout/list1"/>
    <dgm:cxn modelId="{7EB8D25D-1E4F-4EA5-B902-4DEE440513CC}" srcId="{4B769272-1C6E-4891-88C3-B442FF7E0856}" destId="{56294DC9-67AE-4579-9A8E-0F5C0AB0EBA0}" srcOrd="2" destOrd="0" parTransId="{538EC35C-AF5B-4AA9-B30C-0A2FED4A270C}" sibTransId="{46DC5468-861B-4612-8663-70C1BB98C447}"/>
    <dgm:cxn modelId="{A1DBF0A2-76BB-4E1F-B4AA-D1285E4128F9}" type="presOf" srcId="{46F5A1EC-63A7-4ADF-90E5-E46E93FDEA40}" destId="{F94B722C-69A9-4E37-A246-44F71FF43BDD}" srcOrd="0" destOrd="0" presId="urn:microsoft.com/office/officeart/2005/8/layout/list1"/>
    <dgm:cxn modelId="{C0609EC7-B131-48AE-B185-1CE41C586BA2}" type="presOf" srcId="{A6C82E02-7148-45E2-9D04-51DA679F52DD}" destId="{24A77040-ACBA-4D85-BA97-9FC04F42B7BE}" srcOrd="1" destOrd="0" presId="urn:microsoft.com/office/officeart/2005/8/layout/list1"/>
    <dgm:cxn modelId="{DA06A4C5-8434-42C9-A6F2-3BF6306ED229}" type="presOf" srcId="{591567C7-7C78-4271-AC65-223D6F0714F2}" destId="{DA8A0452-37B0-425A-A84B-8D60126CA62A}" srcOrd="0" destOrd="0" presId="urn:microsoft.com/office/officeart/2005/8/layout/list1"/>
    <dgm:cxn modelId="{FFFB67C6-EB83-4005-A058-98B53D00F561}" srcId="{4B769272-1C6E-4891-88C3-B442FF7E0856}" destId="{A5A415FB-C411-4959-8A2E-BEEEDAA1D1C5}" srcOrd="0" destOrd="0" parTransId="{BBDF82DD-E28A-45A4-8077-39267449BE75}" sibTransId="{723C1685-EA06-4FD1-A281-DAD74AED80C4}"/>
    <dgm:cxn modelId="{533F18C5-076E-460C-AAC9-82D68E946A38}" type="presOf" srcId="{56294DC9-67AE-4579-9A8E-0F5C0AB0EBA0}" destId="{32782C57-271F-4CAB-9B81-A3EA89B8891B}" srcOrd="1" destOrd="0" presId="urn:microsoft.com/office/officeart/2005/8/layout/list1"/>
    <dgm:cxn modelId="{B62B4B68-8C5D-47CC-BE13-D2AD8B7DAC77}" type="presOf" srcId="{A6C82E02-7148-45E2-9D04-51DA679F52DD}" destId="{DB9C6819-ED9B-4C8F-9EE3-071C0D5AB548}" srcOrd="0" destOrd="0" presId="urn:microsoft.com/office/officeart/2005/8/layout/list1"/>
    <dgm:cxn modelId="{4E4B6760-F143-410F-B6DF-BCFEC12D138A}" type="presOf" srcId="{16076406-0C88-4E75-8FE3-9F352AD65E44}" destId="{5FA96329-32E6-4C21-830F-35167C52AE47}" srcOrd="0" destOrd="0" presId="urn:microsoft.com/office/officeart/2005/8/layout/list1"/>
    <dgm:cxn modelId="{1B0F382C-4B1E-4E60-9624-741988F9898E}" type="presOf" srcId="{A5A415FB-C411-4959-8A2E-BEEEDAA1D1C5}" destId="{A3DA51C0-A6F7-468B-B924-C8DBF01B179A}" srcOrd="0" destOrd="0" presId="urn:microsoft.com/office/officeart/2005/8/layout/list1"/>
    <dgm:cxn modelId="{4E68AB7E-C11A-4BE8-8C66-6F731D2E7C22}" srcId="{56294DC9-67AE-4579-9A8E-0F5C0AB0EBA0}" destId="{16076406-0C88-4E75-8FE3-9F352AD65E44}" srcOrd="0" destOrd="0" parTransId="{B515D548-D0E8-409B-8834-28476EB662D7}" sibTransId="{33A1AFD5-AE32-431D-B069-C9E00526856B}"/>
    <dgm:cxn modelId="{5042D737-FE26-4DB2-BFCB-B04FDC95A19D}" type="presOf" srcId="{A5A415FB-C411-4959-8A2E-BEEEDAA1D1C5}" destId="{516BC745-682C-4C4B-9752-7A39CAAE14A7}" srcOrd="1" destOrd="0" presId="urn:microsoft.com/office/officeart/2005/8/layout/list1"/>
    <dgm:cxn modelId="{A8FEC97D-A241-4069-9B34-224CB44E6DA4}" type="presParOf" srcId="{66615041-567A-4223-8881-C4617E11081D}" destId="{8A60DB39-86BD-48CB-9E17-E04030C8A33A}" srcOrd="0" destOrd="0" presId="urn:microsoft.com/office/officeart/2005/8/layout/list1"/>
    <dgm:cxn modelId="{5A908331-DFF7-48DB-A95C-20B479656668}" type="presParOf" srcId="{8A60DB39-86BD-48CB-9E17-E04030C8A33A}" destId="{A3DA51C0-A6F7-468B-B924-C8DBF01B179A}" srcOrd="0" destOrd="0" presId="urn:microsoft.com/office/officeart/2005/8/layout/list1"/>
    <dgm:cxn modelId="{B2D35EBE-0F91-432C-AFE0-7E44E96F3A09}" type="presParOf" srcId="{8A60DB39-86BD-48CB-9E17-E04030C8A33A}" destId="{516BC745-682C-4C4B-9752-7A39CAAE14A7}" srcOrd="1" destOrd="0" presId="urn:microsoft.com/office/officeart/2005/8/layout/list1"/>
    <dgm:cxn modelId="{3CAA37A6-B35F-4313-92CE-E9907EA8A8D8}" type="presParOf" srcId="{66615041-567A-4223-8881-C4617E11081D}" destId="{566AA01C-24C4-4476-B8B8-0F550808D9C2}" srcOrd="1" destOrd="0" presId="urn:microsoft.com/office/officeart/2005/8/layout/list1"/>
    <dgm:cxn modelId="{33F4DC62-11EF-4501-A2FF-8BDA3F0F92EB}" type="presParOf" srcId="{66615041-567A-4223-8881-C4617E11081D}" destId="{DA8A0452-37B0-425A-A84B-8D60126CA62A}" srcOrd="2" destOrd="0" presId="urn:microsoft.com/office/officeart/2005/8/layout/list1"/>
    <dgm:cxn modelId="{18AD5C2B-F152-49EC-9718-C44084DCCBBE}" type="presParOf" srcId="{66615041-567A-4223-8881-C4617E11081D}" destId="{B525B3BA-0448-4FD2-A3DD-320C907230C0}" srcOrd="3" destOrd="0" presId="urn:microsoft.com/office/officeart/2005/8/layout/list1"/>
    <dgm:cxn modelId="{98D33EBA-D19E-4CF3-9891-5A56175A9A29}" type="presParOf" srcId="{66615041-567A-4223-8881-C4617E11081D}" destId="{499C2B09-464E-498C-B4C5-6191BD98038B}" srcOrd="4" destOrd="0" presId="urn:microsoft.com/office/officeart/2005/8/layout/list1"/>
    <dgm:cxn modelId="{E24C374B-A609-4D96-8B0E-8A31B384E374}" type="presParOf" srcId="{499C2B09-464E-498C-B4C5-6191BD98038B}" destId="{DB9C6819-ED9B-4C8F-9EE3-071C0D5AB548}" srcOrd="0" destOrd="0" presId="urn:microsoft.com/office/officeart/2005/8/layout/list1"/>
    <dgm:cxn modelId="{3FC4C7FD-72E0-4031-866F-EB0891A13C0F}" type="presParOf" srcId="{499C2B09-464E-498C-B4C5-6191BD98038B}" destId="{24A77040-ACBA-4D85-BA97-9FC04F42B7BE}" srcOrd="1" destOrd="0" presId="urn:microsoft.com/office/officeart/2005/8/layout/list1"/>
    <dgm:cxn modelId="{6034D823-52CF-4188-BF39-C1024B4E73C0}" type="presParOf" srcId="{66615041-567A-4223-8881-C4617E11081D}" destId="{E230F30B-02BF-4F5C-AA9A-E925194ED6D4}" srcOrd="5" destOrd="0" presId="urn:microsoft.com/office/officeart/2005/8/layout/list1"/>
    <dgm:cxn modelId="{890237BB-3D3B-484C-93B2-26D511CEF879}" type="presParOf" srcId="{66615041-567A-4223-8881-C4617E11081D}" destId="{F94B722C-69A9-4E37-A246-44F71FF43BDD}" srcOrd="6" destOrd="0" presId="urn:microsoft.com/office/officeart/2005/8/layout/list1"/>
    <dgm:cxn modelId="{B7859B59-4554-41CF-824A-50ECBCEC7DE5}" type="presParOf" srcId="{66615041-567A-4223-8881-C4617E11081D}" destId="{6BF3A431-5432-4E71-A140-9C9797A4E64B}" srcOrd="7" destOrd="0" presId="urn:microsoft.com/office/officeart/2005/8/layout/list1"/>
    <dgm:cxn modelId="{45BE50A6-4906-4FA2-BEA1-ABBAAAD671EA}" type="presParOf" srcId="{66615041-567A-4223-8881-C4617E11081D}" destId="{07C462A9-9B6B-4CD0-A9BA-0A1D90845615}" srcOrd="8" destOrd="0" presId="urn:microsoft.com/office/officeart/2005/8/layout/list1"/>
    <dgm:cxn modelId="{F4383870-FEC7-4E62-A82F-90518A3D902B}" type="presParOf" srcId="{07C462A9-9B6B-4CD0-A9BA-0A1D90845615}" destId="{A5BAD948-6A54-479A-A37B-42A7E23A46B1}" srcOrd="0" destOrd="0" presId="urn:microsoft.com/office/officeart/2005/8/layout/list1"/>
    <dgm:cxn modelId="{30062BA9-50FD-4240-B5EB-842278A6567A}" type="presParOf" srcId="{07C462A9-9B6B-4CD0-A9BA-0A1D90845615}" destId="{32782C57-271F-4CAB-9B81-A3EA89B8891B}" srcOrd="1" destOrd="0" presId="urn:microsoft.com/office/officeart/2005/8/layout/list1"/>
    <dgm:cxn modelId="{0F9C3F3E-CBEE-48FA-8453-7B637D1EA694}" type="presParOf" srcId="{66615041-567A-4223-8881-C4617E11081D}" destId="{F4CC4E71-5824-4C0C-BFC7-CAD9EC43844A}" srcOrd="9" destOrd="0" presId="urn:microsoft.com/office/officeart/2005/8/layout/list1"/>
    <dgm:cxn modelId="{F5AE39AD-9E54-41FA-8128-6D9A6E464F7B}" type="presParOf" srcId="{66615041-567A-4223-8881-C4617E11081D}" destId="{5FA96329-32E6-4C21-830F-35167C52AE47}" srcOrd="10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A8A0452-37B0-425A-A84B-8D60126CA62A}">
      <dsp:nvSpPr>
        <dsp:cNvPr id="0" name=""/>
        <dsp:cNvSpPr/>
      </dsp:nvSpPr>
      <dsp:spPr>
        <a:xfrm>
          <a:off x="0" y="542436"/>
          <a:ext cx="8131500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095" tIns="895604" rIns="631095" bIns="305816" numCol="1" spcCol="1270" anchor="t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4300" kern="1200" dirty="0"/>
        </a:p>
      </dsp:txBody>
      <dsp:txXfrm>
        <a:off x="0" y="542436"/>
        <a:ext cx="8131500" cy="1083600"/>
      </dsp:txXfrm>
    </dsp:sp>
    <dsp:sp modelId="{516BC745-682C-4C4B-9752-7A39CAAE14A7}">
      <dsp:nvSpPr>
        <dsp:cNvPr id="0" name=""/>
        <dsp:cNvSpPr/>
      </dsp:nvSpPr>
      <dsp:spPr>
        <a:xfrm>
          <a:off x="406575" y="34696"/>
          <a:ext cx="4593256" cy="1269360"/>
        </a:xfrm>
        <a:prstGeom prst="roundRect">
          <a:avLst/>
        </a:prstGeom>
        <a:solidFill>
          <a:schemeClr val="accent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146" tIns="0" rIns="215146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1. SENJATA API (Revolver) </a:t>
          </a:r>
          <a:endParaRPr lang="id-ID" sz="2800" b="1" kern="1200" dirty="0"/>
        </a:p>
      </dsp:txBody>
      <dsp:txXfrm>
        <a:off x="406575" y="34696"/>
        <a:ext cx="4593256" cy="1269360"/>
      </dsp:txXfrm>
    </dsp:sp>
    <dsp:sp modelId="{F94B722C-69A9-4E37-A246-44F71FF43BDD}">
      <dsp:nvSpPr>
        <dsp:cNvPr id="0" name=""/>
        <dsp:cNvSpPr/>
      </dsp:nvSpPr>
      <dsp:spPr>
        <a:xfrm>
          <a:off x="0" y="2380959"/>
          <a:ext cx="8131500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095" tIns="895604" rIns="63109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d-ID" sz="2300" b="1" kern="1200" dirty="0"/>
        </a:p>
      </dsp:txBody>
      <dsp:txXfrm>
        <a:off x="0" y="2380959"/>
        <a:ext cx="8131500" cy="1083600"/>
      </dsp:txXfrm>
    </dsp:sp>
    <dsp:sp modelId="{24A77040-ACBA-4D85-BA97-9FC04F42B7BE}">
      <dsp:nvSpPr>
        <dsp:cNvPr id="0" name=""/>
        <dsp:cNvSpPr/>
      </dsp:nvSpPr>
      <dsp:spPr>
        <a:xfrm>
          <a:off x="406575" y="1985176"/>
          <a:ext cx="6188965" cy="1269360"/>
        </a:xfrm>
        <a:prstGeom prst="round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146" tIns="0" rIns="215146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2. SENJATA GAS AIR MATA (</a:t>
          </a:r>
          <a:r>
            <a:rPr lang="en-US" sz="2800" b="1" kern="1200" dirty="0" err="1" smtClean="0"/>
            <a:t>Flashball</a:t>
          </a:r>
          <a:r>
            <a:rPr lang="en-US" sz="2800" b="1" kern="1200" dirty="0" smtClean="0"/>
            <a:t>)</a:t>
          </a:r>
          <a:endParaRPr lang="id-ID" sz="2800" b="1" kern="1200" dirty="0"/>
        </a:p>
      </dsp:txBody>
      <dsp:txXfrm>
        <a:off x="406575" y="1985176"/>
        <a:ext cx="6188965" cy="1269360"/>
      </dsp:txXfrm>
    </dsp:sp>
    <dsp:sp modelId="{5FA96329-32E6-4C21-830F-35167C52AE47}">
      <dsp:nvSpPr>
        <dsp:cNvPr id="0" name=""/>
        <dsp:cNvSpPr/>
      </dsp:nvSpPr>
      <dsp:spPr>
        <a:xfrm>
          <a:off x="0" y="4570336"/>
          <a:ext cx="8131500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1095" tIns="895604" rIns="631095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d-ID" sz="2300" b="1" kern="1200" dirty="0"/>
        </a:p>
      </dsp:txBody>
      <dsp:txXfrm>
        <a:off x="0" y="4570336"/>
        <a:ext cx="8131500" cy="1083600"/>
      </dsp:txXfrm>
    </dsp:sp>
    <dsp:sp modelId="{32782C57-271F-4CAB-9B81-A3EA89B8891B}">
      <dsp:nvSpPr>
        <dsp:cNvPr id="0" name=""/>
        <dsp:cNvSpPr/>
      </dsp:nvSpPr>
      <dsp:spPr>
        <a:xfrm>
          <a:off x="406575" y="3935656"/>
          <a:ext cx="6768302" cy="1269360"/>
        </a:xfrm>
        <a:prstGeom prst="roundRect">
          <a:avLst/>
        </a:prstGeom>
        <a:solidFill>
          <a:schemeClr val="accent6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146" tIns="0" rIns="215146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3. SENJATA SERBUK MERICA (</a:t>
          </a:r>
          <a:r>
            <a:rPr lang="en-US" sz="2800" b="1" kern="1200" dirty="0" err="1" smtClean="0"/>
            <a:t>Peppergun</a:t>
          </a:r>
          <a:r>
            <a:rPr lang="en-US" sz="2800" b="1" kern="1200" dirty="0" smtClean="0"/>
            <a:t>)</a:t>
          </a:r>
          <a:endParaRPr lang="id-ID" sz="2800" b="1" kern="1200" dirty="0"/>
        </a:p>
      </dsp:txBody>
      <dsp:txXfrm>
        <a:off x="406575" y="3935656"/>
        <a:ext cx="6768302" cy="1269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6767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79502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45178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8115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8216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56790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68046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26222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9886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602112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400276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FB22E-1EDD-4C1D-93C3-62CDBA314532}" type="datetimeFigureOut">
              <a:rPr lang="id-ID" smtClean="0"/>
              <a:pPr/>
              <a:t>30/10/2019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C985C-6037-4210-918C-582279E81175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90491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microsoft.com/office/2007/relationships/hdphoto" Target="../media/hdphoto1.wdp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9.png"/><Relationship Id="rId10" Type="http://schemas.openxmlformats.org/officeDocument/2006/relationships/image" Target="../media/image40.jpeg"/><Relationship Id="rId4" Type="http://schemas.openxmlformats.org/officeDocument/2006/relationships/image" Target="../media/image8.png"/><Relationship Id="rId9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microsoft.com/office/2007/relationships/hdphoto" Target="../media/hdphoto1.wdp"/><Relationship Id="rId7" Type="http://schemas.openxmlformats.org/officeDocument/2006/relationships/image" Target="../media/image4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microsoft.com/office/2007/relationships/hdphoto" Target="../media/hdphoto1.wdp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microsoft.com/office/2007/relationships/hdphoto" Target="../media/hdphoto1.wdp"/><Relationship Id="rId7" Type="http://schemas.openxmlformats.org/officeDocument/2006/relationships/image" Target="../media/image4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microsoft.com/office/2007/relationships/hdphoto" Target="../media/hdphoto1.wdp"/><Relationship Id="rId7" Type="http://schemas.openxmlformats.org/officeDocument/2006/relationships/image" Target="../media/image5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microsoft.com/office/2007/relationships/hdphoto" Target="../media/hdphoto1.wdp"/><Relationship Id="rId7" Type="http://schemas.openxmlformats.org/officeDocument/2006/relationships/image" Target="../media/image5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microsoft.com/office/2007/relationships/hdphoto" Target="../media/hdphoto1.wdp"/><Relationship Id="rId7" Type="http://schemas.openxmlformats.org/officeDocument/2006/relationships/image" Target="../media/image5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9.png"/><Relationship Id="rId10" Type="http://schemas.openxmlformats.org/officeDocument/2006/relationships/image" Target="../media/image62.jpeg"/><Relationship Id="rId4" Type="http://schemas.openxmlformats.org/officeDocument/2006/relationships/image" Target="../media/image8.pn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microsoft.com/office/2007/relationships/hdphoto" Target="../media/hdphoto1.wdp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9.png"/><Relationship Id="rId10" Type="http://schemas.openxmlformats.org/officeDocument/2006/relationships/image" Target="../media/image65.jpeg"/><Relationship Id="rId4" Type="http://schemas.openxmlformats.org/officeDocument/2006/relationships/image" Target="../media/image8.png"/><Relationship Id="rId9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microsoft.com/office/2007/relationships/hdphoto" Target="../media/hdphoto1.wdp"/><Relationship Id="rId7" Type="http://schemas.openxmlformats.org/officeDocument/2006/relationships/image" Target="../media/image6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microsoft.com/office/2007/relationships/hdphoto" Target="../media/hdphoto1.wdp"/><Relationship Id="rId7" Type="http://schemas.openxmlformats.org/officeDocument/2006/relationships/image" Target="../media/image6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microsoft.com/office/2007/relationships/hdphoto" Target="../media/hdphoto1.wdp"/><Relationship Id="rId7" Type="http://schemas.openxmlformats.org/officeDocument/2006/relationships/image" Target="../media/image4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hdphoto" Target="../media/hdphoto1.wdp"/><Relationship Id="rId7" Type="http://schemas.openxmlformats.org/officeDocument/2006/relationships/image" Target="../media/image1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microsoft.com/office/2007/relationships/hdphoto" Target="../media/hdphoto1.wdp"/><Relationship Id="rId7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microsoft.com/office/2007/relationships/hdphoto" Target="../media/hdphoto1.wdp"/><Relationship Id="rId7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3" Type="http://schemas.microsoft.com/office/2007/relationships/hdphoto" Target="../media/hdphoto1.wdp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34.jpeg"/><Relationship Id="rId5" Type="http://schemas.openxmlformats.org/officeDocument/2006/relationships/image" Target="../media/image9.png"/><Relationship Id="rId10" Type="http://schemas.openxmlformats.org/officeDocument/2006/relationships/image" Target="../media/image33.jpeg"/><Relationship Id="rId4" Type="http://schemas.openxmlformats.org/officeDocument/2006/relationships/image" Target="../media/image8.pn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1542" y="260648"/>
            <a:ext cx="6774834" cy="1152128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algn="ctr">
              <a:lnSpc>
                <a:spcPct val="70000"/>
              </a:lnSpc>
            </a:pPr>
            <a:r>
              <a:rPr lang="id-ID" sz="5400" b="1" dirty="0" smtClean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Bodoni MT Black" pitchFamily="18" charset="0"/>
              </a:rPr>
              <a:t>RAKERNIS FUNGSI SABHARA POLRI</a:t>
            </a:r>
          </a:p>
          <a:p>
            <a:pPr algn="ctr">
              <a:lnSpc>
                <a:spcPct val="70000"/>
              </a:lnSpc>
            </a:pPr>
            <a:r>
              <a:rPr lang="id-ID" sz="5400" b="1" dirty="0" smtClean="0">
                <a:ln w="57150">
                  <a:solidFill>
                    <a:schemeClr val="bg1"/>
                  </a:solidFill>
                </a:ln>
                <a:solidFill>
                  <a:schemeClr val="bg1"/>
                </a:solidFill>
                <a:latin typeface="Bodoni MT Black" pitchFamily="18" charset="0"/>
              </a:rPr>
              <a:t>TA. 2015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lum contrast="-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78" y="0"/>
            <a:ext cx="9165996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683238" y="5500702"/>
            <a:ext cx="3778919" cy="1508105"/>
          </a:xfrm>
          <a:prstGeom prst="rect">
            <a:avLst/>
          </a:prstGeom>
          <a:solidFill>
            <a:schemeClr val="tx1">
              <a:alpha val="30196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id-ID" sz="2400" b="1" dirty="0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OLEH:</a:t>
            </a:r>
          </a:p>
          <a:p>
            <a:pPr algn="ctr"/>
            <a:r>
              <a:rPr lang="en-US" sz="2400" b="1" dirty="0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IPTU POL. TRISNO SUBROTO</a:t>
            </a:r>
          </a:p>
          <a:p>
            <a:pPr algn="ctr"/>
            <a:r>
              <a:rPr lang="en-US" sz="2000" b="1" dirty="0" err="1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Rabu</a:t>
            </a:r>
            <a:r>
              <a:rPr lang="en-US" sz="2000" b="1" dirty="0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, </a:t>
            </a:r>
            <a:r>
              <a:rPr lang="en-US" sz="2000" b="1" dirty="0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30</a:t>
            </a:r>
            <a:r>
              <a:rPr lang="en-US" sz="2000" b="1" dirty="0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 </a:t>
            </a:r>
            <a:r>
              <a:rPr lang="en-US" sz="2000" b="1" dirty="0" err="1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Oktober</a:t>
            </a:r>
            <a:r>
              <a:rPr lang="en-US" sz="2000" b="1" dirty="0" smtClean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effectLst>
                  <a:glow rad="152400">
                    <a:srgbClr val="FFFF00"/>
                  </a:glow>
                </a:effectLst>
              </a:rPr>
              <a:t> 2019</a:t>
            </a:r>
            <a:endParaRPr lang="en-US" sz="2000" b="1" dirty="0" smtClean="0">
              <a:ln>
                <a:solidFill>
                  <a:srgbClr val="0000FF"/>
                </a:solidFill>
              </a:ln>
              <a:solidFill>
                <a:srgbClr val="0000FF"/>
              </a:solidFill>
              <a:effectLst>
                <a:glow rad="152400">
                  <a:srgbClr val="FFFF00"/>
                </a:glow>
              </a:effectLst>
            </a:endParaRPr>
          </a:p>
          <a:p>
            <a:pPr algn="ctr"/>
            <a:endParaRPr lang="id-ID" sz="2400" b="1" dirty="0">
              <a:ln>
                <a:solidFill>
                  <a:srgbClr val="0000FF"/>
                </a:solidFill>
              </a:ln>
              <a:solidFill>
                <a:srgbClr val="0000FF"/>
              </a:solidFill>
              <a:effectLst>
                <a:glow rad="152400">
                  <a:srgbClr val="FFFF00"/>
                </a:glow>
              </a:effectLst>
            </a:endParaRPr>
          </a:p>
        </p:txBody>
      </p:sp>
      <p:pic>
        <p:nvPicPr>
          <p:cNvPr id="13" name="Picture 2" descr="C:\Documents and Settings\user\My Documents\My Pictures\LOGO POLD.png"/>
          <p:cNvPicPr>
            <a:picLocks noChangeAspect="1" noChangeArrowheads="1"/>
          </p:cNvPicPr>
          <p:nvPr/>
        </p:nvPicPr>
        <p:blipFill>
          <a:blip r:embed="rId3" cstate="print">
            <a:lum contras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1934" y="2445968"/>
            <a:ext cx="1107841" cy="105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096"/>
          <a:stretch>
            <a:fillRect/>
          </a:stretch>
        </p:blipFill>
        <p:spPr bwMode="auto">
          <a:xfrm>
            <a:off x="167548" y="285728"/>
            <a:ext cx="1118304" cy="928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20160917_091305.jpg"/>
          <p:cNvPicPr>
            <a:picLocks noChangeAspect="1"/>
          </p:cNvPicPr>
          <p:nvPr/>
        </p:nvPicPr>
        <p:blipFill>
          <a:blip r:embed="rId5" cstate="print"/>
          <a:srcRect l="29760" t="12766" r="35718" b="31915"/>
          <a:stretch>
            <a:fillRect/>
          </a:stretch>
        </p:blipFill>
        <p:spPr>
          <a:xfrm rot="5400000">
            <a:off x="6465106" y="2393150"/>
            <a:ext cx="2571770" cy="235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-36512" y="378619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PAPARAN </a:t>
            </a:r>
            <a:endParaRPr lang="en-AU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tannic Bold" panose="020B0903060703020204" pitchFamily="34" charset="0"/>
            </a:endParaRPr>
          </a:p>
          <a:p>
            <a:pPr algn="ctr"/>
            <a:r>
              <a:rPr lang="en-AU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PEMELIHARAAN, PERAWATAN DAN PENYIMPANAN </a:t>
            </a:r>
          </a:p>
          <a:p>
            <a:pPr algn="ctr"/>
            <a:r>
              <a:rPr lang="en-AU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SENJATA </a:t>
            </a:r>
            <a:r>
              <a:rPr lang="en-AU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API, </a:t>
            </a:r>
            <a:r>
              <a:rPr lang="en-AU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FLASHBALL DAN PEPPERGUN</a:t>
            </a:r>
            <a:endParaRPr lang="id-ID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itannic Bold" panose="020B0903060703020204" pitchFamily="34" charset="0"/>
            </a:endParaRPr>
          </a:p>
        </p:txBody>
      </p:sp>
      <p:pic>
        <p:nvPicPr>
          <p:cNvPr id="9" name="Picture 17" descr="LOGO SABHARA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47381" y="357166"/>
            <a:ext cx="82647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</p:pic>
    </p:spTree>
    <p:extLst>
      <p:ext uri="{BB962C8B-B14F-4D97-AF65-F5344CB8AC3E}">
        <p14:creationId xmlns:p14="http://schemas.microsoft.com/office/powerpoint/2010/main" xmlns="" val="41364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pic>
        <p:nvPicPr>
          <p:cNvPr id="33794" name="Picture 2" descr="Hasil gambar untuk perawatan senjata api"/>
          <p:cNvPicPr>
            <a:picLocks noChangeAspect="1" noChangeArrowheads="1"/>
          </p:cNvPicPr>
          <p:nvPr/>
        </p:nvPicPr>
        <p:blipFill>
          <a:blip r:embed="rId6" cstate="print">
            <a:lum bright="20000"/>
          </a:blip>
          <a:srcRect/>
          <a:stretch>
            <a:fillRect/>
          </a:stretch>
        </p:blipFill>
        <p:spPr bwMode="auto">
          <a:xfrm>
            <a:off x="428596" y="1500174"/>
            <a:ext cx="7000924" cy="5072098"/>
          </a:xfrm>
          <a:prstGeom prst="rect">
            <a:avLst/>
          </a:prstGeom>
          <a:noFill/>
        </p:spPr>
      </p:pic>
      <p:sp>
        <p:nvSpPr>
          <p:cNvPr id="14" name="Rounded Rectangle 13"/>
          <p:cNvSpPr/>
          <p:nvPr/>
        </p:nvSpPr>
        <p:spPr>
          <a:xfrm>
            <a:off x="714348" y="1357298"/>
            <a:ext cx="3357586" cy="1071570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B. MEMBERSIHKAN LARAS SENJATA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2910" y="3180236"/>
            <a:ext cx="3429024" cy="2677656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algn="ctr"/>
            <a:r>
              <a:rPr lang="en-US" sz="2400" dirty="0" smtClean="0"/>
              <a:t>Agar </a:t>
            </a:r>
            <a:r>
              <a:rPr lang="en-US" sz="2400" dirty="0" err="1" smtClean="0"/>
              <a:t>alur</a:t>
            </a:r>
            <a:r>
              <a:rPr lang="en-US" sz="2400" dirty="0" smtClean="0"/>
              <a:t> yang </a:t>
            </a:r>
            <a:r>
              <a:rPr lang="en-US" sz="2400" dirty="0" err="1" smtClean="0"/>
              <a:t>berada</a:t>
            </a:r>
            <a:r>
              <a:rPr lang="en-US" sz="2400" dirty="0" smtClean="0"/>
              <a:t> </a:t>
            </a:r>
            <a:r>
              <a:rPr lang="en-US" sz="2400" dirty="0" err="1" smtClean="0"/>
              <a:t>didalam</a:t>
            </a:r>
            <a:r>
              <a:rPr lang="en-US" sz="2400" dirty="0" smtClean="0"/>
              <a:t> </a:t>
            </a:r>
            <a:r>
              <a:rPr lang="en-US" sz="2400" dirty="0" err="1" smtClean="0"/>
              <a:t>laras</a:t>
            </a:r>
            <a:r>
              <a:rPr lang="en-US" sz="2400" dirty="0" smtClean="0"/>
              <a:t> </a:t>
            </a:r>
            <a:r>
              <a:rPr lang="en-US" sz="2400" dirty="0" err="1" smtClean="0"/>
              <a:t>tidak</a:t>
            </a:r>
            <a:endParaRPr lang="en-US" sz="2400" dirty="0" smtClean="0"/>
          </a:p>
          <a:p>
            <a:pPr algn="ctr"/>
            <a:r>
              <a:rPr lang="en-US" sz="2400" dirty="0" err="1" smtClean="0"/>
              <a:t>berkarat</a:t>
            </a:r>
            <a:r>
              <a:rPr lang="en-US" sz="2400" dirty="0" smtClean="0"/>
              <a:t>, </a:t>
            </a:r>
            <a:r>
              <a:rPr lang="en-US" sz="2400" dirty="0" err="1" smtClean="0"/>
              <a:t>ketika</a:t>
            </a:r>
            <a:r>
              <a:rPr lang="en-US" sz="2400" dirty="0" smtClean="0"/>
              <a:t> </a:t>
            </a:r>
            <a:r>
              <a:rPr lang="en-US" sz="2400" dirty="0" err="1" smtClean="0"/>
              <a:t>senjata</a:t>
            </a:r>
            <a:r>
              <a:rPr lang="en-US" sz="2400" dirty="0" smtClean="0"/>
              <a:t> </a:t>
            </a:r>
            <a:r>
              <a:rPr lang="en-US" sz="2400" dirty="0" err="1" smtClean="0"/>
              <a:t>api</a:t>
            </a:r>
            <a:r>
              <a:rPr lang="en-US" sz="2400" dirty="0" smtClean="0"/>
              <a:t>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peluru</a:t>
            </a:r>
            <a:r>
              <a:rPr lang="en-US" sz="2400" dirty="0" smtClean="0"/>
              <a:t>/</a:t>
            </a:r>
            <a:r>
              <a:rPr lang="en-US" sz="2400" dirty="0" err="1" smtClean="0"/>
              <a:t>proyektil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endParaRPr lang="en-US" sz="2400" dirty="0" smtClean="0"/>
          </a:p>
          <a:p>
            <a:pPr algn="ctr"/>
            <a:r>
              <a:rPr lang="en-US" sz="2400" dirty="0" err="1" smtClean="0"/>
              <a:t>melesat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efektif</a:t>
            </a:r>
            <a:r>
              <a:rPr lang="en-US" sz="2400" dirty="0" smtClean="0"/>
              <a:t> </a:t>
            </a:r>
            <a:r>
              <a:rPr lang="en-US" sz="2400" dirty="0" err="1" smtClean="0"/>
              <a:t>kearah</a:t>
            </a:r>
            <a:r>
              <a:rPr lang="en-US" sz="2400" dirty="0" smtClean="0"/>
              <a:t> </a:t>
            </a:r>
            <a:r>
              <a:rPr lang="en-US" sz="2400" dirty="0" err="1" smtClean="0"/>
              <a:t>sasaran</a:t>
            </a:r>
            <a:r>
              <a:rPr lang="en-US" sz="2400" dirty="0" smtClean="0"/>
              <a:t>.</a:t>
            </a:r>
            <a:endParaRPr lang="en-US" sz="2400" b="1" dirty="0" smtClean="0"/>
          </a:p>
        </p:txBody>
      </p:sp>
      <p:pic>
        <p:nvPicPr>
          <p:cNvPr id="12290" name="Picture 2" descr="Hasil gambar untuk cleaner CYLINDER GUN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0628" y="1714488"/>
            <a:ext cx="3357586" cy="20621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292" name="Picture 4" descr="Hasil gambar untuk cleaner CYLINDER GUN"/>
          <p:cNvPicPr>
            <a:picLocks noChangeAspect="1" noChangeArrowheads="1"/>
          </p:cNvPicPr>
          <p:nvPr/>
        </p:nvPicPr>
        <p:blipFill>
          <a:blip r:embed="rId9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6286512" y="5000636"/>
            <a:ext cx="2667000" cy="1495426"/>
          </a:xfrm>
          <a:prstGeom prst="rect">
            <a:avLst/>
          </a:prstGeom>
          <a:noFill/>
        </p:spPr>
      </p:pic>
      <p:sp>
        <p:nvSpPr>
          <p:cNvPr id="18" name="Right Arrow 17"/>
          <p:cNvSpPr/>
          <p:nvPr/>
        </p:nvSpPr>
        <p:spPr>
          <a:xfrm rot="5400000">
            <a:off x="6459926" y="3827090"/>
            <a:ext cx="428628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 descr="WD.jpg"/>
          <p:cNvPicPr>
            <a:picLocks noChangeAspect="1"/>
          </p:cNvPicPr>
          <p:nvPr/>
        </p:nvPicPr>
        <p:blipFill>
          <a:blip r:embed="rId10" cstate="print"/>
          <a:srcRect l="26667" r="29999"/>
          <a:stretch>
            <a:fillRect/>
          </a:stretch>
        </p:blipFill>
        <p:spPr>
          <a:xfrm>
            <a:off x="4786314" y="4714884"/>
            <a:ext cx="928694" cy="1857373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4572000" y="4071942"/>
            <a:ext cx="1357322" cy="5000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</a:rPr>
              <a:t>MINYAK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358082" y="4357694"/>
            <a:ext cx="1357322" cy="500066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</a:rPr>
              <a:t>SIKAT</a:t>
            </a:r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-29497" y="-26478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4" name="Rounded Rectangle 13"/>
          <p:cNvSpPr/>
          <p:nvPr/>
        </p:nvSpPr>
        <p:spPr>
          <a:xfrm>
            <a:off x="5143504" y="1357298"/>
            <a:ext cx="3357586" cy="1071570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C. MEMBERIKAN MINYAK</a:t>
            </a:r>
          </a:p>
          <a:p>
            <a:pPr algn="ctr"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PADA BAGIAN PALU (Hammer)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0" y="2571744"/>
            <a:ext cx="4357718" cy="2677656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r>
              <a:rPr lang="en-US" sz="2400" dirty="0" smtClean="0"/>
              <a:t>Agar </a:t>
            </a:r>
            <a:r>
              <a:rPr lang="en-US" sz="2400" dirty="0" err="1" smtClean="0"/>
              <a:t>fungsi</a:t>
            </a:r>
            <a:r>
              <a:rPr lang="en-US" sz="2400" dirty="0" smtClean="0"/>
              <a:t> hammer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bekerja</a:t>
            </a:r>
            <a:r>
              <a:rPr lang="en-US" sz="2400" dirty="0" smtClean="0"/>
              <a:t>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baik</a:t>
            </a:r>
            <a:r>
              <a:rPr lang="en-US" sz="2400" dirty="0" smtClean="0"/>
              <a:t>, </a:t>
            </a: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berkarat</a:t>
            </a:r>
            <a:r>
              <a:rPr lang="en-US" sz="2400" dirty="0" smtClean="0"/>
              <a:t> 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minyak</a:t>
            </a:r>
            <a:r>
              <a:rPr lang="en-US" sz="2400" dirty="0" smtClean="0"/>
              <a:t>/</a:t>
            </a:r>
            <a:r>
              <a:rPr lang="en-US" sz="2400" dirty="0" err="1" smtClean="0"/>
              <a:t>pelumas</a:t>
            </a:r>
            <a:r>
              <a:rPr lang="en-US" sz="2400" dirty="0" smtClean="0"/>
              <a:t> yang  </a:t>
            </a:r>
            <a:r>
              <a:rPr lang="en-US" sz="2400" dirty="0" err="1" smtClean="0"/>
              <a:t>sudah</a:t>
            </a:r>
            <a:r>
              <a:rPr lang="en-US" sz="2400" dirty="0" smtClean="0"/>
              <a:t> </a:t>
            </a:r>
            <a:r>
              <a:rPr lang="en-US" sz="2400" dirty="0" err="1" smtClean="0"/>
              <a:t>diberikan</a:t>
            </a:r>
            <a:r>
              <a:rPr lang="en-US" sz="2400" dirty="0" smtClean="0"/>
              <a:t> </a:t>
            </a:r>
            <a:r>
              <a:rPr lang="en-US" sz="2400" dirty="0" err="1" smtClean="0"/>
              <a:t>mengalir</a:t>
            </a:r>
            <a:r>
              <a:rPr lang="en-US" sz="2400" dirty="0" smtClean="0"/>
              <a:t> </a:t>
            </a:r>
            <a:r>
              <a:rPr lang="en-US" sz="2400" dirty="0" err="1" smtClean="0"/>
              <a:t>melumasi</a:t>
            </a:r>
            <a:r>
              <a:rPr lang="en-US" sz="2400" dirty="0" smtClean="0"/>
              <a:t> </a:t>
            </a:r>
            <a:r>
              <a:rPr lang="en-US" sz="2400" dirty="0" err="1" smtClean="0"/>
              <a:t>blok</a:t>
            </a:r>
            <a:r>
              <a:rPr lang="en-US" sz="2400" dirty="0" smtClean="0"/>
              <a:t> hammer, </a:t>
            </a:r>
            <a:r>
              <a:rPr lang="en-US" sz="2400" dirty="0" err="1" smtClean="0"/>
              <a:t>sehingga</a:t>
            </a:r>
            <a:r>
              <a:rPr lang="en-US" sz="2400" dirty="0" smtClean="0"/>
              <a:t> </a:t>
            </a:r>
            <a:r>
              <a:rPr lang="en-US" sz="2400" dirty="0" err="1" smtClean="0"/>
              <a:t>pegas</a:t>
            </a:r>
            <a:r>
              <a:rPr lang="en-US" sz="2400" dirty="0" smtClean="0"/>
              <a:t> hammer </a:t>
            </a:r>
            <a:r>
              <a:rPr lang="en-US" sz="2400" dirty="0" err="1" smtClean="0"/>
              <a:t>lebih</a:t>
            </a:r>
            <a:r>
              <a:rPr lang="en-US" sz="2400" dirty="0" smtClean="0"/>
              <a:t> </a:t>
            </a:r>
            <a:r>
              <a:rPr lang="en-US" sz="2400" dirty="0" err="1" smtClean="0"/>
              <a:t>ringan</a:t>
            </a:r>
            <a:r>
              <a:rPr lang="en-US" sz="2400" dirty="0" smtClean="0"/>
              <a:t> </a:t>
            </a:r>
            <a:r>
              <a:rPr lang="en-US" sz="2400" dirty="0" err="1" smtClean="0"/>
              <a:t>ketika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endParaRPr lang="en-US" sz="2400" dirty="0" smtClean="0"/>
          </a:p>
        </p:txBody>
      </p:sp>
      <p:sp>
        <p:nvSpPr>
          <p:cNvPr id="18" name="Right Arrow 17"/>
          <p:cNvSpPr/>
          <p:nvPr/>
        </p:nvSpPr>
        <p:spPr>
          <a:xfrm rot="5400000">
            <a:off x="1530705" y="3755652"/>
            <a:ext cx="428628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" name="Picture 19" descr="WD.jpg"/>
          <p:cNvPicPr>
            <a:picLocks noChangeAspect="1"/>
          </p:cNvPicPr>
          <p:nvPr/>
        </p:nvPicPr>
        <p:blipFill>
          <a:blip r:embed="rId7" cstate="print"/>
          <a:srcRect l="30278" r="29999"/>
          <a:stretch>
            <a:fillRect/>
          </a:stretch>
        </p:blipFill>
        <p:spPr>
          <a:xfrm>
            <a:off x="4214810" y="5429288"/>
            <a:ext cx="642942" cy="128586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072066" y="5929330"/>
            <a:ext cx="1357322" cy="5000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</a:rPr>
              <a:t>MINYAK</a:t>
            </a:r>
          </a:p>
        </p:txBody>
      </p:sp>
      <p:pic>
        <p:nvPicPr>
          <p:cNvPr id="12294" name="Picture 6" descr="Hasil gambar untuk perawatan senjata api"/>
          <p:cNvPicPr>
            <a:picLocks noChangeAspect="1" noChangeArrowheads="1"/>
          </p:cNvPicPr>
          <p:nvPr/>
        </p:nvPicPr>
        <p:blipFill>
          <a:blip r:embed="rId8" cstate="print"/>
          <a:srcRect l="27884" b="39750"/>
          <a:stretch>
            <a:fillRect/>
          </a:stretch>
        </p:blipFill>
        <p:spPr bwMode="auto">
          <a:xfrm>
            <a:off x="214282" y="4572008"/>
            <a:ext cx="3214710" cy="20002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 descr="20160927_132451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215" y="1785926"/>
            <a:ext cx="2923463" cy="20002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Rounded Rectangle 24"/>
          <p:cNvSpPr/>
          <p:nvPr/>
        </p:nvSpPr>
        <p:spPr>
          <a:xfrm>
            <a:off x="2714612" y="3714752"/>
            <a:ext cx="1357322" cy="5000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</a:rPr>
              <a:t>HAMMER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6200000" flipH="1">
            <a:off x="1750199" y="2321711"/>
            <a:ext cx="1571636" cy="10715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3500430" y="5643578"/>
            <a:ext cx="571504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pic>
        <p:nvPicPr>
          <p:cNvPr id="31750" name="Picture 6" descr="Hasil gambar untuk pemeriksaan senjata api"/>
          <p:cNvPicPr>
            <a:picLocks noChangeAspect="1" noChangeArrowheads="1"/>
          </p:cNvPicPr>
          <p:nvPr/>
        </p:nvPicPr>
        <p:blipFill>
          <a:blip r:embed="rId6" cstate="print">
            <a:lum bright="20000"/>
          </a:blip>
          <a:srcRect/>
          <a:stretch>
            <a:fillRect/>
          </a:stretch>
        </p:blipFill>
        <p:spPr bwMode="auto">
          <a:xfrm>
            <a:off x="214282" y="1428736"/>
            <a:ext cx="6546152" cy="5143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3000364" y="1500174"/>
            <a:ext cx="5786478" cy="2308324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/>
            <a:r>
              <a:rPr lang="en-US" sz="2400" b="1" dirty="0" smtClean="0"/>
              <a:t>4. 	</a:t>
            </a:r>
            <a:r>
              <a:rPr lang="en-US" sz="2400" b="1" dirty="0" err="1" smtClean="0"/>
              <a:t>Memasang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kembali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endParaRPr lang="en-US" sz="2400" b="1" dirty="0" smtClean="0"/>
          </a:p>
          <a:p>
            <a:pPr marL="457200" indent="-457200"/>
            <a:r>
              <a:rPr lang="en-US" sz="2400" dirty="0" smtClean="0"/>
              <a:t>	-	</a:t>
            </a:r>
            <a:r>
              <a:rPr lang="en-US" sz="2400" i="1" dirty="0" err="1" smtClean="0"/>
              <a:t>Pasang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bagian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senjata</a:t>
            </a:r>
            <a:r>
              <a:rPr lang="en-US" sz="2400" i="1" dirty="0" smtClean="0"/>
              <a:t> yang </a:t>
            </a:r>
            <a:r>
              <a:rPr lang="en-US" sz="2400" i="1" dirty="0" err="1" smtClean="0"/>
              <a:t>sudah</a:t>
            </a:r>
            <a:r>
              <a:rPr lang="en-US" sz="2400" i="1" dirty="0" smtClean="0"/>
              <a:t> 	</a:t>
            </a:r>
            <a:r>
              <a:rPr lang="en-US" sz="2400" i="1" dirty="0" err="1" smtClean="0"/>
              <a:t>dibersihkan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satu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persatu</a:t>
            </a:r>
            <a:r>
              <a:rPr lang="en-US" sz="2400" i="1" dirty="0" smtClean="0"/>
              <a:t>.</a:t>
            </a:r>
          </a:p>
          <a:p>
            <a:pPr marL="457200" indent="-457200"/>
            <a:r>
              <a:rPr lang="en-US" sz="2400" i="1" dirty="0" smtClean="0"/>
              <a:t>	-	</a:t>
            </a:r>
            <a:r>
              <a:rPr lang="en-US" sz="2400" i="1" dirty="0" err="1" smtClean="0"/>
              <a:t>Pasang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Silinder</a:t>
            </a:r>
            <a:endParaRPr lang="en-US" sz="2400" i="1" dirty="0" smtClean="0"/>
          </a:p>
          <a:p>
            <a:pPr marL="457200" indent="-457200"/>
            <a:r>
              <a:rPr lang="en-US" sz="2400" i="1" dirty="0" smtClean="0"/>
              <a:t>	-	</a:t>
            </a:r>
            <a:r>
              <a:rPr lang="en-US" sz="2400" i="1" dirty="0" err="1" smtClean="0"/>
              <a:t>Pasang</a:t>
            </a:r>
            <a:r>
              <a:rPr lang="en-US" sz="2400" i="1" dirty="0" smtClean="0"/>
              <a:t> grip /</a:t>
            </a:r>
            <a:r>
              <a:rPr lang="en-US" sz="2400" i="1" dirty="0" err="1" smtClean="0"/>
              <a:t>pegangan</a:t>
            </a:r>
            <a:endParaRPr lang="en-US" sz="2400" i="1" dirty="0" smtClean="0"/>
          </a:p>
          <a:p>
            <a:pPr marL="457200" indent="-457200"/>
            <a:endParaRPr lang="en-US" sz="2400" i="1" dirty="0" smtClean="0"/>
          </a:p>
        </p:txBody>
      </p:sp>
      <p:pic>
        <p:nvPicPr>
          <p:cNvPr id="31748" name="Picture 4" descr="Hasil gambar untuk pemeriksaan senjata api"/>
          <p:cNvPicPr>
            <a:picLocks noChangeAspect="1" noChangeArrowheads="1"/>
          </p:cNvPicPr>
          <p:nvPr/>
        </p:nvPicPr>
        <p:blipFill>
          <a:blip r:embed="rId8" cstate="print"/>
          <a:srcRect r="20909"/>
          <a:stretch>
            <a:fillRect/>
          </a:stretch>
        </p:blipFill>
        <p:spPr bwMode="auto">
          <a:xfrm>
            <a:off x="5429256" y="4000504"/>
            <a:ext cx="3143272" cy="2284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482" name="Picture 2" descr="Hasil gambar untuk memasang senjata api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5786" y="4000504"/>
            <a:ext cx="3699468" cy="2286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Penyimpanan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 DAN AMUNISI</a:t>
                </a:r>
                <a:endParaRPr lang="id-ID" sz="32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714348" y="1428736"/>
            <a:ext cx="7786742" cy="378565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harus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dijauhkan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jangkauan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anak-anak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Sebelum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pastikan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keadaan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kosong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sudah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dikeluarkan</a:t>
            </a:r>
            <a:r>
              <a:rPr lang="en-US" sz="2400" b="1" dirty="0" smtClean="0"/>
              <a:t>).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ditempat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aman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tersembunyi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terkunci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Apabila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hendak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berpergian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keluar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kota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dlm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rangka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tugas</a:t>
            </a:r>
            <a:r>
              <a:rPr lang="en-US" sz="2400" b="1" dirty="0" smtClean="0"/>
              <a:t>),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lebih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disatuan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Menghidari</a:t>
            </a:r>
            <a:r>
              <a:rPr lang="en-US" sz="2400" b="1" dirty="0" smtClean="0"/>
              <a:t> hal2 yang 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diinginkan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endParaRPr lang="en-US" sz="2400" b="1" dirty="0" smtClean="0"/>
          </a:p>
        </p:txBody>
      </p:sp>
      <p:sp>
        <p:nvSpPr>
          <p:cNvPr id="36866" name="AutoShape 2" descr="Hasil gambar untuk anak-ana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index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1868" y="4929198"/>
            <a:ext cx="2357454" cy="16925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870" name="AutoShape 6" descr="Hasil gambar untuk jaga jarak am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index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348" y="5429264"/>
            <a:ext cx="2357454" cy="1071570"/>
          </a:xfrm>
          <a:prstGeom prst="rect">
            <a:avLst/>
          </a:prstGeom>
        </p:spPr>
      </p:pic>
      <p:pic>
        <p:nvPicPr>
          <p:cNvPr id="2050" name="Picture 2" descr="Hasil gambar untuk logistik senjata api"/>
          <p:cNvPicPr>
            <a:picLocks noChangeAspect="1" noChangeArrowheads="1"/>
          </p:cNvPicPr>
          <p:nvPr/>
        </p:nvPicPr>
        <p:blipFill>
          <a:blip r:embed="rId9" cstate="print"/>
          <a:srcRect r="20909"/>
          <a:stretch>
            <a:fillRect/>
          </a:stretch>
        </p:blipFill>
        <p:spPr bwMode="auto">
          <a:xfrm>
            <a:off x="6858016" y="4572008"/>
            <a:ext cx="2071702" cy="17430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26478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5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7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4" name="Rectangle 13"/>
          <p:cNvSpPr/>
          <p:nvPr/>
        </p:nvSpPr>
        <p:spPr>
          <a:xfrm>
            <a:off x="1428728" y="657035"/>
            <a:ext cx="6357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3175">
                  <a:solidFill>
                    <a:schemeClr val="bg1"/>
                  </a:solidFill>
                </a:ln>
                <a:latin typeface="Berlin Sans FB Demi" pitchFamily="34" charset="0"/>
              </a:rPr>
              <a:t>2. SENJATA GAS AIR MATA</a:t>
            </a:r>
          </a:p>
          <a:p>
            <a:pPr algn="ctr"/>
            <a:r>
              <a:rPr lang="en-US" sz="3600" dirty="0" smtClean="0">
                <a:ln w="3175">
                  <a:solidFill>
                    <a:schemeClr val="bg1"/>
                  </a:solidFill>
                </a:ln>
                <a:latin typeface="Berlin Sans FB Demi" pitchFamily="34" charset="0"/>
              </a:rPr>
              <a:t>FLASH BALL</a:t>
            </a:r>
            <a:endParaRPr lang="id-ID" sz="3600" dirty="0">
              <a:ln w="3175">
                <a:solidFill>
                  <a:schemeClr val="bg1"/>
                </a:solidFill>
              </a:ln>
              <a:latin typeface="Berlin Sans FB Demi" pitchFamily="34" charset="0"/>
            </a:endParaRPr>
          </a:p>
        </p:txBody>
      </p:sp>
      <p:sp>
        <p:nvSpPr>
          <p:cNvPr id="21506" name="AutoShape 2" descr="Hasil gambar untuk jpx pepp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8" name="AutoShape 4" descr="Hasil gambar untuk jpx pepp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06" name="Picture 2" descr="Hasil gambar untuk flashball"/>
          <p:cNvPicPr>
            <a:picLocks noChangeAspect="1" noChangeArrowheads="1"/>
          </p:cNvPicPr>
          <p:nvPr/>
        </p:nvPicPr>
        <p:blipFill>
          <a:blip r:embed="rId6" cstate="print">
            <a:lum bright="-20000"/>
          </a:blip>
          <a:srcRect/>
          <a:stretch>
            <a:fillRect/>
          </a:stretch>
        </p:blipFill>
        <p:spPr bwMode="auto">
          <a:xfrm>
            <a:off x="6715108" y="2339158"/>
            <a:ext cx="2143172" cy="1744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20141101_100427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96" y="1982404"/>
            <a:ext cx="5929353" cy="4161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108" name="Picture 4" descr="Hasil gambar untuk senjata gas air mata adalah"/>
          <p:cNvPicPr>
            <a:picLocks noChangeAspect="1" noChangeArrowheads="1"/>
          </p:cNvPicPr>
          <p:nvPr/>
        </p:nvPicPr>
        <p:blipFill>
          <a:blip r:embed="rId8" cstate="print">
            <a:lum bright="10000"/>
          </a:blip>
          <a:srcRect/>
          <a:stretch>
            <a:fillRect/>
          </a:stretch>
        </p:blipFill>
        <p:spPr bwMode="auto">
          <a:xfrm>
            <a:off x="4643438" y="4357694"/>
            <a:ext cx="4214842" cy="221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9914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GAS AIR MATA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FLASHBALL</a:t>
                </a: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52" name="Pentagon 51"/>
          <p:cNvSpPr/>
          <p:nvPr/>
        </p:nvSpPr>
        <p:spPr>
          <a:xfrm>
            <a:off x="571472" y="1285860"/>
            <a:ext cx="2643206" cy="571504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PENGERTIAN</a:t>
            </a:r>
            <a:endParaRPr lang="id-ID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85786" y="2000240"/>
            <a:ext cx="7929586" cy="1200329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algn="just"/>
            <a:r>
              <a:rPr lang="en-US" sz="2400" b="1" dirty="0" err="1" smtClean="0"/>
              <a:t>Adalah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pelontar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gas air </a:t>
            </a:r>
            <a:r>
              <a:rPr lang="en-US" sz="2400" b="1" dirty="0" err="1" smtClean="0"/>
              <a:t>mata</a:t>
            </a:r>
            <a:r>
              <a:rPr lang="en-US" sz="2400" b="1" dirty="0" smtClean="0"/>
              <a:t>. Yang </a:t>
            </a:r>
            <a:r>
              <a:rPr lang="en-US" sz="2400" b="1" dirty="0" err="1" smtClean="0"/>
              <a:t>biasa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digunakan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oleh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petugas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kepolisian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penangganan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unjuk</a:t>
            </a:r>
            <a:r>
              <a:rPr lang="en-US" sz="2400" b="1" dirty="0" smtClean="0"/>
              <a:t> rasa </a:t>
            </a:r>
            <a:r>
              <a:rPr lang="en-US" sz="2400" b="1" dirty="0" err="1" smtClean="0"/>
              <a:t>anarkis</a:t>
            </a:r>
            <a:r>
              <a:rPr lang="en-US" sz="2400" b="1" dirty="0" smtClean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5786" y="3286124"/>
            <a:ext cx="7929586" cy="193899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algn="just"/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meluncurkan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peluru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berisikan</a:t>
            </a:r>
            <a:r>
              <a:rPr lang="en-US" sz="2400" b="1" dirty="0" smtClean="0"/>
              <a:t> gas yang </a:t>
            </a:r>
            <a:r>
              <a:rPr lang="en-US" sz="2400" b="1" dirty="0" err="1" smtClean="0"/>
              <a:t>dirancang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menganggu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menginfeksi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saluran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pernapasan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kulit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menghentikan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melumpuhkan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ancaman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jarak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aman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tanpa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menyebabkan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cidera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permanen</a:t>
            </a:r>
            <a:r>
              <a:rPr lang="en-US" sz="2400" b="1" dirty="0" smtClean="0"/>
              <a:t>.</a:t>
            </a:r>
          </a:p>
        </p:txBody>
      </p:sp>
      <p:pic>
        <p:nvPicPr>
          <p:cNvPr id="46082" name="Picture 2" descr="Hasil gambar untuk senjata gas air mata adalah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034" y="5357826"/>
            <a:ext cx="2928958" cy="1300185"/>
          </a:xfrm>
          <a:prstGeom prst="rect">
            <a:avLst/>
          </a:prstGeom>
          <a:noFill/>
        </p:spPr>
      </p:pic>
      <p:pic>
        <p:nvPicPr>
          <p:cNvPr id="46084" name="Picture 4" descr="Hasil gambar untuk senjata gas air mata adalah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43306" y="5376106"/>
            <a:ext cx="2428892" cy="1267604"/>
          </a:xfrm>
          <a:prstGeom prst="rect">
            <a:avLst/>
          </a:prstGeom>
          <a:noFill/>
        </p:spPr>
      </p:pic>
      <p:sp>
        <p:nvSpPr>
          <p:cNvPr id="46086" name="AutoShape 6" descr="Hasil gambar untuk unjuk rasa anark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 descr="index5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6512" y="5357826"/>
            <a:ext cx="2500330" cy="128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-29497" y="-26478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FLASHBALL &amp; AMUNISI</a:t>
                </a:r>
                <a:endParaRPr lang="id-ID" sz="40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21" name="Rounded Rectangle 20"/>
          <p:cNvSpPr/>
          <p:nvPr/>
        </p:nvSpPr>
        <p:spPr>
          <a:xfrm>
            <a:off x="292561" y="5572140"/>
            <a:ext cx="1279043" cy="571504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GRIP / PEGANGAN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071670" y="5786454"/>
            <a:ext cx="1285884" cy="64294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TRIGGER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214678" y="1285860"/>
            <a:ext cx="1357322" cy="642942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PEJERA BELAKANG</a:t>
            </a:r>
          </a:p>
        </p:txBody>
      </p:sp>
      <p:pic>
        <p:nvPicPr>
          <p:cNvPr id="34" name="Picture 33" descr="index6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348" y="2500306"/>
            <a:ext cx="6072230" cy="257176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7358082" y="1785926"/>
            <a:ext cx="1279043" cy="571504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PEJERA DEPAN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rot="16200000" flipV="1">
            <a:off x="642910" y="2571744"/>
            <a:ext cx="857256" cy="14287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214282" y="1285860"/>
            <a:ext cx="1357322" cy="85725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KUNCI MAGAZINE/PELONTAR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rot="5400000" flipH="1" flipV="1">
            <a:off x="3464711" y="2321711"/>
            <a:ext cx="714380" cy="2143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7436361" y="3929066"/>
            <a:ext cx="1564795" cy="64294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MAGAZINE / PELONTAR</a:t>
            </a:r>
          </a:p>
        </p:txBody>
      </p:sp>
      <p:sp>
        <p:nvSpPr>
          <p:cNvPr id="45058" name="AutoShape 2" descr="Hasil gambar untuk senjata flashbal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29388" y="2143116"/>
            <a:ext cx="785818" cy="4286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1643042" y="4572008"/>
            <a:ext cx="1785950" cy="3571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5400000">
            <a:off x="535753" y="4893479"/>
            <a:ext cx="857256" cy="3571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000628" y="3214686"/>
            <a:ext cx="2286016" cy="10001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Picture 62" descr="20160927_133641.jpg"/>
          <p:cNvPicPr>
            <a:picLocks noChangeAspect="1"/>
          </p:cNvPicPr>
          <p:nvPr/>
        </p:nvPicPr>
        <p:blipFill>
          <a:blip r:embed="rId7" cstate="print"/>
          <a:srcRect l="20312" t="38889" r="40626" b="12500"/>
          <a:stretch>
            <a:fillRect/>
          </a:stretch>
        </p:blipFill>
        <p:spPr>
          <a:xfrm>
            <a:off x="5000628" y="4429132"/>
            <a:ext cx="2143140" cy="1500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5" name="Rounded Rectangle 64"/>
          <p:cNvSpPr/>
          <p:nvPr/>
        </p:nvSpPr>
        <p:spPr>
          <a:xfrm>
            <a:off x="4857752" y="6072206"/>
            <a:ext cx="2643206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AMUNISI SMOKE &amp; POWDER</a:t>
            </a:r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CARA PENGGUNAAN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FLASHBALL</a:t>
                </a:r>
                <a:endParaRPr lang="id-ID" sz="32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52" name="Pentagon 51"/>
          <p:cNvSpPr/>
          <p:nvPr/>
        </p:nvSpPr>
        <p:spPr>
          <a:xfrm>
            <a:off x="571472" y="1285860"/>
            <a:ext cx="2643206" cy="571504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CARA AMAN</a:t>
            </a:r>
            <a:endParaRPr lang="id-ID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85786" y="2202974"/>
            <a:ext cx="7929586" cy="4154984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err="1" smtClean="0"/>
              <a:t>Arahkan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laras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pelontar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kearah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aman</a:t>
            </a:r>
            <a:endParaRPr lang="en-US" sz="2400" b="1" dirty="0" smtClean="0"/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Buka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kunci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magasen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pelontar</a:t>
            </a:r>
            <a:r>
              <a:rPr lang="en-US" sz="2400" b="1" dirty="0" smtClean="0"/>
              <a:t>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Masukkan</a:t>
            </a:r>
            <a:r>
              <a:rPr lang="en-US" sz="2400" b="1" dirty="0" smtClean="0"/>
              <a:t> 2 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Kiri</a:t>
            </a:r>
            <a:r>
              <a:rPr lang="en-US" sz="2400" b="1" dirty="0" smtClean="0"/>
              <a:t> &amp; </a:t>
            </a:r>
            <a:r>
              <a:rPr lang="en-US" sz="2400" b="1" dirty="0" err="1" smtClean="0"/>
              <a:t>Kanan</a:t>
            </a:r>
            <a:r>
              <a:rPr lang="en-US" sz="2400" b="1" dirty="0" smtClean="0"/>
              <a:t>)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Kunci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magasen</a:t>
            </a:r>
            <a:r>
              <a:rPr lang="en-US" sz="2400" b="1" dirty="0" smtClean="0"/>
              <a:t> / </a:t>
            </a:r>
            <a:r>
              <a:rPr lang="en-US" sz="2400" b="1" dirty="0" err="1" smtClean="0"/>
              <a:t>pelontar</a:t>
            </a:r>
            <a:endParaRPr lang="en-US" sz="2400" b="1" dirty="0" smtClean="0"/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Tegangkan</a:t>
            </a:r>
            <a:r>
              <a:rPr lang="en-US" sz="2400" b="1" dirty="0" smtClean="0"/>
              <a:t> hammer </a:t>
            </a:r>
            <a:r>
              <a:rPr lang="en-US" sz="2400" b="1" dirty="0" err="1" smtClean="0"/>
              <a:t>kiri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kanan</a:t>
            </a:r>
            <a:endParaRPr lang="en-US" sz="2400" b="1" dirty="0" smtClean="0"/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Tarik</a:t>
            </a:r>
            <a:r>
              <a:rPr lang="en-US" sz="2400" b="1" dirty="0" smtClean="0"/>
              <a:t> trigger </a:t>
            </a:r>
            <a:r>
              <a:rPr lang="en-US" sz="2400" b="1" dirty="0" err="1" smtClean="0"/>
              <a:t>bagian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depan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maka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pelontar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bekerja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melontarkan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peluru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sasaran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Sebaliknya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apabila</a:t>
            </a:r>
            <a:r>
              <a:rPr lang="en-US" sz="2400" b="1" dirty="0" smtClean="0"/>
              <a:t> trigger </a:t>
            </a:r>
            <a:r>
              <a:rPr lang="en-US" sz="2400" b="1" dirty="0" err="1" smtClean="0"/>
              <a:t>bagian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belakang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ditarik</a:t>
            </a:r>
            <a:r>
              <a:rPr lang="en-US" sz="2400" b="1" dirty="0" smtClean="0"/>
              <a:t> , </a:t>
            </a:r>
            <a:r>
              <a:rPr lang="en-US" sz="2400" b="1" dirty="0" err="1" smtClean="0"/>
              <a:t>maka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pelontar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kiri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melontarkan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peluru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sasaran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Jarak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efektif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penembakan</a:t>
            </a:r>
            <a:r>
              <a:rPr lang="en-US" sz="2400" b="1" dirty="0" smtClean="0"/>
              <a:t> 15 – 25 Meter</a:t>
            </a:r>
          </a:p>
          <a:p>
            <a:pPr marL="457200" indent="-457200" algn="just">
              <a:buAutoNum type="arabicPeriod"/>
            </a:pP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FLASHBALL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714348" y="1285860"/>
            <a:ext cx="7786742" cy="378565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Flashball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memerlukan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perawatan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khusus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Bila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Flashball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kotor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gunakan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lembab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membersihkan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permukaan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plastiknya</a:t>
            </a:r>
            <a:r>
              <a:rPr lang="en-US" sz="2400" b="1" dirty="0" smtClean="0"/>
              <a:t>.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Keringkan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perangkat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kering</a:t>
            </a:r>
            <a:r>
              <a:rPr lang="en-US" sz="2400" b="1" dirty="0" smtClean="0"/>
              <a:t>.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membuka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gagang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mempertahankan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mekanisme</a:t>
            </a:r>
            <a:r>
              <a:rPr lang="en-US" sz="2400" b="1" dirty="0" smtClean="0"/>
              <a:t> internal.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dibenturkan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terlalu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terhadap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padat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karena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bahannya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terbuat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fiber (</a:t>
            </a:r>
            <a:r>
              <a:rPr lang="en-US" sz="2400" b="1" dirty="0" err="1" smtClean="0"/>
              <a:t>rentan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pecah</a:t>
            </a:r>
            <a:r>
              <a:rPr lang="en-US" sz="2400" b="1" dirty="0" smtClean="0"/>
              <a:t>).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Gunakan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minyak</a:t>
            </a:r>
            <a:r>
              <a:rPr lang="en-US" sz="2400" b="1" dirty="0" smtClean="0"/>
              <a:t>/WD, </a:t>
            </a:r>
            <a:r>
              <a:rPr lang="en-US" sz="2400" b="1" dirty="0" err="1" smtClean="0"/>
              <a:t>guna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melumasi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pegas</a:t>
            </a:r>
            <a:r>
              <a:rPr lang="en-US" sz="2400" b="1" dirty="0" smtClean="0"/>
              <a:t> hammer agar </a:t>
            </a:r>
            <a:r>
              <a:rPr lang="en-US" sz="2400" b="1" dirty="0" err="1" smtClean="0"/>
              <a:t>terhidar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karat.</a:t>
            </a:r>
          </a:p>
        </p:txBody>
      </p:sp>
      <p:pic>
        <p:nvPicPr>
          <p:cNvPr id="13" name="Picture 12" descr="20160927_122806.jpg"/>
          <p:cNvPicPr>
            <a:picLocks noChangeAspect="1"/>
          </p:cNvPicPr>
          <p:nvPr/>
        </p:nvPicPr>
        <p:blipFill>
          <a:blip r:embed="rId7" cstate="print">
            <a:lum contrast="10000"/>
          </a:blip>
          <a:srcRect l="17968" t="11111" r="15625" b="5555"/>
          <a:stretch>
            <a:fillRect/>
          </a:stretch>
        </p:blipFill>
        <p:spPr>
          <a:xfrm>
            <a:off x="3071802" y="5000636"/>
            <a:ext cx="2315782" cy="171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20160927_122853.jpg"/>
          <p:cNvPicPr>
            <a:picLocks noChangeAspect="1"/>
          </p:cNvPicPr>
          <p:nvPr/>
        </p:nvPicPr>
        <p:blipFill>
          <a:blip r:embed="rId8" cstate="print">
            <a:lum contrast="10000"/>
          </a:blip>
          <a:srcRect l="25781" t="9722" r="16406" b="6944"/>
          <a:stretch>
            <a:fillRect/>
          </a:stretch>
        </p:blipFill>
        <p:spPr>
          <a:xfrm>
            <a:off x="6000760" y="4714884"/>
            <a:ext cx="2744903" cy="192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20160927_122911.jpg"/>
          <p:cNvPicPr>
            <a:picLocks noChangeAspect="1"/>
          </p:cNvPicPr>
          <p:nvPr/>
        </p:nvPicPr>
        <p:blipFill>
          <a:blip r:embed="rId9" cstate="print">
            <a:lum contrast="10000"/>
          </a:blip>
          <a:srcRect l="23437" t="6944" r="20312" b="22222"/>
          <a:stretch>
            <a:fillRect/>
          </a:stretch>
        </p:blipFill>
        <p:spPr>
          <a:xfrm>
            <a:off x="428596" y="5319535"/>
            <a:ext cx="2143140" cy="139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Penyimpanan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FLASHBALL &amp; AMUNISI</a:t>
                </a:r>
                <a:endParaRPr lang="id-ID" sz="32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36866" name="AutoShape 2" descr="Hasil gambar untuk anak-ana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57299"/>
            <a:ext cx="8001056" cy="5262979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harus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dijauhkan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jangkauan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anak-anak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Sebelum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pastikan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keadaan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kosong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sudah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dikeluarkan</a:t>
            </a:r>
            <a:r>
              <a:rPr lang="en-US" sz="2400" b="1" dirty="0" smtClean="0"/>
              <a:t>).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ditempat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aman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tersembunyi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terkunci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Apabila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hendak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berpergian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keluar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kota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dlm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rangka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tugas</a:t>
            </a:r>
            <a:r>
              <a:rPr lang="en-US" sz="2400" b="1" dirty="0" smtClean="0"/>
              <a:t>),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Falashball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lebih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disatuan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Menghidari</a:t>
            </a:r>
            <a:r>
              <a:rPr lang="en-US" sz="2400" b="1" dirty="0" smtClean="0"/>
              <a:t> hal2 yang 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diinginkan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diperbolehkan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dibawa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pulang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rumah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karena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jenisnya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menyerupai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bahu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panjang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digunakan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utk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kepentingan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tugas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penyimpanannya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harus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gudang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logistik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kesatuan</a:t>
            </a:r>
            <a:r>
              <a:rPr lang="en-US" sz="2400" b="1" dirty="0" smtClean="0"/>
              <a:t>.</a:t>
            </a:r>
          </a:p>
        </p:txBody>
      </p:sp>
      <p:sp>
        <p:nvSpPr>
          <p:cNvPr id="36870" name="AutoShape 6" descr="Hasil gambar untuk jaga jarak am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1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8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MATERI BAHASAN</a:t>
                </a:r>
                <a:endParaRPr lang="id-ID" sz="105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xmlns="" val="2984737599"/>
              </p:ext>
            </p:extLst>
          </p:nvPr>
        </p:nvGraphicFramePr>
        <p:xfrm>
          <a:off x="857224" y="1383706"/>
          <a:ext cx="8131500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xmlns="" val="39914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26478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5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7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4" name="Rectangle 13"/>
          <p:cNvSpPr/>
          <p:nvPr/>
        </p:nvSpPr>
        <p:spPr>
          <a:xfrm>
            <a:off x="1428728" y="728473"/>
            <a:ext cx="6357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n w="3175">
                  <a:solidFill>
                    <a:schemeClr val="bg1"/>
                  </a:solidFill>
                </a:ln>
                <a:latin typeface="Berlin Sans FB Demi" pitchFamily="34" charset="0"/>
              </a:rPr>
              <a:t>3. SENJATA SERBUK MERICA </a:t>
            </a:r>
          </a:p>
          <a:p>
            <a:pPr algn="ctr"/>
            <a:r>
              <a:rPr lang="en-US" sz="3600" dirty="0" smtClean="0">
                <a:ln w="3175">
                  <a:solidFill>
                    <a:schemeClr val="bg1"/>
                  </a:solidFill>
                </a:ln>
                <a:latin typeface="Berlin Sans FB Demi" pitchFamily="34" charset="0"/>
              </a:rPr>
              <a:t>PEPPRER GUN</a:t>
            </a:r>
            <a:endParaRPr lang="id-ID" sz="3600" dirty="0">
              <a:ln w="3175">
                <a:solidFill>
                  <a:schemeClr val="bg1"/>
                </a:solidFill>
              </a:ln>
              <a:latin typeface="Berlin Sans FB Demi" pitchFamily="34" charset="0"/>
            </a:endParaRPr>
          </a:p>
        </p:txBody>
      </p:sp>
      <p:pic>
        <p:nvPicPr>
          <p:cNvPr id="18" name="Picture 17" descr="20160927_114110.jpg"/>
          <p:cNvPicPr>
            <a:picLocks noChangeAspect="1"/>
          </p:cNvPicPr>
          <p:nvPr/>
        </p:nvPicPr>
        <p:blipFill>
          <a:blip r:embed="rId6" cstate="print"/>
          <a:srcRect l="17969" t="2777" r="15624"/>
          <a:stretch>
            <a:fillRect/>
          </a:stretch>
        </p:blipFill>
        <p:spPr>
          <a:xfrm rot="5400000">
            <a:off x="4503113" y="2574295"/>
            <a:ext cx="2995294" cy="28575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Picture 33" descr="20160927_121308.jpg"/>
          <p:cNvPicPr>
            <a:picLocks noChangeAspect="1"/>
          </p:cNvPicPr>
          <p:nvPr/>
        </p:nvPicPr>
        <p:blipFill>
          <a:blip r:embed="rId7" cstate="print"/>
          <a:srcRect l="28125" r="15624" b="12500"/>
          <a:stretch>
            <a:fillRect/>
          </a:stretch>
        </p:blipFill>
        <p:spPr>
          <a:xfrm rot="5400000">
            <a:off x="6692591" y="4380243"/>
            <a:ext cx="1973923" cy="2500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20160927_114206.jpg"/>
          <p:cNvPicPr>
            <a:picLocks noChangeAspect="1"/>
          </p:cNvPicPr>
          <p:nvPr/>
        </p:nvPicPr>
        <p:blipFill>
          <a:blip r:embed="rId8" cstate="print"/>
          <a:srcRect l="20312" t="15278" r="35156" b="6944"/>
          <a:stretch>
            <a:fillRect/>
          </a:stretch>
        </p:blipFill>
        <p:spPr>
          <a:xfrm>
            <a:off x="1500166" y="1986454"/>
            <a:ext cx="3286148" cy="32284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506" name="AutoShape 2" descr="Hasil gambar untuk jpx pepp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8" name="AutoShape 4" descr="Hasil gambar untuk jpx pepp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" descr="Hasil gambar untuk use pepper gun"/>
          <p:cNvPicPr>
            <a:picLocks noChangeAspect="1" noChangeArrowheads="1"/>
          </p:cNvPicPr>
          <p:nvPr/>
        </p:nvPicPr>
        <p:blipFill>
          <a:blip r:embed="rId9" cstate="print">
            <a:lum contrast="-20000"/>
          </a:blip>
          <a:srcRect b="29267"/>
          <a:stretch>
            <a:fillRect/>
          </a:stretch>
        </p:blipFill>
        <p:spPr bwMode="auto">
          <a:xfrm>
            <a:off x="2500298" y="3857628"/>
            <a:ext cx="2343150" cy="1381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 descr="20160927_123426.jpg"/>
          <p:cNvPicPr>
            <a:picLocks noChangeAspect="1"/>
          </p:cNvPicPr>
          <p:nvPr/>
        </p:nvPicPr>
        <p:blipFill>
          <a:blip r:embed="rId10" cstate="print">
            <a:lum contrast="10000"/>
          </a:blip>
          <a:srcRect l="14062" t="6944" r="14062" b="25000"/>
          <a:stretch>
            <a:fillRect/>
          </a:stretch>
        </p:blipFill>
        <p:spPr>
          <a:xfrm rot="20738373">
            <a:off x="2983570" y="5022750"/>
            <a:ext cx="2500330" cy="1331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9914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SERBUK MERICA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PEPPER GUN</a:t>
                </a:r>
                <a:endParaRPr lang="id-ID" sz="32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52" name="Pentagon 51"/>
          <p:cNvSpPr/>
          <p:nvPr/>
        </p:nvSpPr>
        <p:spPr>
          <a:xfrm>
            <a:off x="571472" y="1285860"/>
            <a:ext cx="2643206" cy="571504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PENGERTIAN</a:t>
            </a:r>
            <a:endParaRPr lang="id-ID" sz="3200" b="1" dirty="0"/>
          </a:p>
        </p:txBody>
      </p:sp>
      <p:pic>
        <p:nvPicPr>
          <p:cNvPr id="26" name="Picture 25" descr="20160927_120628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5937260" y="4135442"/>
            <a:ext cx="2627330" cy="235745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85786" y="2096524"/>
            <a:ext cx="7929586" cy="830997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algn="just"/>
            <a:r>
              <a:rPr lang="en-US" sz="2400" b="1" dirty="0" err="1" smtClean="0"/>
              <a:t>Adalah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non-</a:t>
            </a:r>
            <a:r>
              <a:rPr lang="en-US" sz="2400" b="1" dirty="0" err="1" smtClean="0"/>
              <a:t>mematikan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sangat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efektif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hanya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digunakan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pertahanan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diri</a:t>
            </a:r>
            <a:r>
              <a:rPr lang="en-US" sz="2400" b="1" dirty="0" smtClean="0"/>
              <a:t>.</a:t>
            </a:r>
          </a:p>
        </p:txBody>
      </p:sp>
      <p:pic>
        <p:nvPicPr>
          <p:cNvPr id="20482" name="Picture 2" descr="Hasil gambar untuk use pepper gun"/>
          <p:cNvPicPr>
            <a:picLocks noChangeAspect="1" noChangeArrowheads="1"/>
          </p:cNvPicPr>
          <p:nvPr/>
        </p:nvPicPr>
        <p:blipFill>
          <a:blip r:embed="rId8" cstate="print">
            <a:lum contrast="-20000"/>
          </a:blip>
          <a:srcRect b="29267"/>
          <a:stretch>
            <a:fillRect/>
          </a:stretch>
        </p:blipFill>
        <p:spPr bwMode="auto">
          <a:xfrm>
            <a:off x="4143372" y="4929198"/>
            <a:ext cx="1714512" cy="1010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/>
          <p:cNvSpPr txBox="1"/>
          <p:nvPr/>
        </p:nvSpPr>
        <p:spPr>
          <a:xfrm>
            <a:off x="785786" y="3143248"/>
            <a:ext cx="7929586" cy="1569660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algn="just"/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ini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meluncurkan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peluru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dirancang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menganggu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menginfeksi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mata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saluran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pernapasan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kulit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menghentikan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melumpuhkan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ancaman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jarak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aman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tanpa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menyebabkan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cidera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permanen</a:t>
            </a:r>
            <a:r>
              <a:rPr lang="en-US" sz="2400" b="1" dirty="0" smtClean="0"/>
              <a:t>.</a:t>
            </a:r>
          </a:p>
        </p:txBody>
      </p:sp>
      <p:pic>
        <p:nvPicPr>
          <p:cNvPr id="20490" name="Picture 10" descr="Hasil gambar untuk bullet peppergun"/>
          <p:cNvPicPr>
            <a:picLocks noChangeAspect="1" noChangeArrowheads="1"/>
          </p:cNvPicPr>
          <p:nvPr/>
        </p:nvPicPr>
        <p:blipFill>
          <a:blip r:embed="rId9" cstate="print"/>
          <a:srcRect l="20270" r="7335" b="7216"/>
          <a:stretch>
            <a:fillRect/>
          </a:stretch>
        </p:blipFill>
        <p:spPr bwMode="auto">
          <a:xfrm>
            <a:off x="428596" y="4786322"/>
            <a:ext cx="1785950" cy="17145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 descr="20160927_123426.jpg"/>
          <p:cNvPicPr>
            <a:picLocks noChangeAspect="1"/>
          </p:cNvPicPr>
          <p:nvPr/>
        </p:nvPicPr>
        <p:blipFill>
          <a:blip r:embed="rId10" cstate="print">
            <a:lum contrast="10000"/>
          </a:blip>
          <a:srcRect l="14062" t="6944" r="14062" b="25000"/>
          <a:stretch>
            <a:fillRect/>
          </a:stretch>
        </p:blipFill>
        <p:spPr>
          <a:xfrm>
            <a:off x="2143108" y="5357826"/>
            <a:ext cx="2097944" cy="1117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JENIS PEPPER GUN JPX</a:t>
                </a:r>
                <a:endParaRPr lang="id-ID" sz="40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21" name="Rounded Rectangle 20"/>
          <p:cNvSpPr/>
          <p:nvPr/>
        </p:nvSpPr>
        <p:spPr>
          <a:xfrm>
            <a:off x="285720" y="5786454"/>
            <a:ext cx="1279043" cy="571504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BETERAI LASER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000496" y="5643578"/>
            <a:ext cx="1357322" cy="642942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LASER SWITCH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071670" y="5786454"/>
            <a:ext cx="1285884" cy="64294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TRIGGER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357950" y="2357430"/>
            <a:ext cx="1214446" cy="571504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LASER</a:t>
            </a:r>
          </a:p>
        </p:txBody>
      </p:sp>
      <p:pic>
        <p:nvPicPr>
          <p:cNvPr id="26" name="Picture 25" descr="20160927_124059.jpg"/>
          <p:cNvPicPr>
            <a:picLocks noChangeAspect="1"/>
          </p:cNvPicPr>
          <p:nvPr/>
        </p:nvPicPr>
        <p:blipFill>
          <a:blip r:embed="rId6" cstate="print"/>
          <a:srcRect l="17663" t="7246" r="8152" b="5797"/>
          <a:stretch>
            <a:fillRect/>
          </a:stretch>
        </p:blipFill>
        <p:spPr>
          <a:xfrm>
            <a:off x="6572264" y="3071810"/>
            <a:ext cx="2357454" cy="16430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458" name="Picture 2" descr="Hasil gambar untuk jpx pepper gu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8662" y="2357430"/>
            <a:ext cx="4867446" cy="2786082"/>
          </a:xfrm>
          <a:prstGeom prst="rect">
            <a:avLst/>
          </a:prstGeom>
          <a:noFill/>
        </p:spPr>
      </p:pic>
      <p:cxnSp>
        <p:nvCxnSpPr>
          <p:cNvPr id="28" name="Straight Arrow Connector 27"/>
          <p:cNvCxnSpPr/>
          <p:nvPr/>
        </p:nvCxnSpPr>
        <p:spPr>
          <a:xfrm flipV="1">
            <a:off x="4929190" y="2786058"/>
            <a:ext cx="1357322" cy="10001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071802" y="4500570"/>
            <a:ext cx="1357322" cy="10715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6200000" flipH="1">
            <a:off x="1785918" y="4714884"/>
            <a:ext cx="1785950" cy="714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821505" y="5107793"/>
            <a:ext cx="714380" cy="50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500034" y="1357298"/>
            <a:ext cx="1357322" cy="642942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PEJERA BELAKANG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rot="10800000">
            <a:off x="1714481" y="2071678"/>
            <a:ext cx="714380" cy="3571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000628" y="2071678"/>
            <a:ext cx="857256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572132" y="1428736"/>
            <a:ext cx="1279043" cy="571504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PEJERA DEPAN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214546" y="3357562"/>
            <a:ext cx="2286016" cy="121444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4643438" y="4357694"/>
            <a:ext cx="1357322" cy="642942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KUNCI MAGAZINE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rot="5400000" flipH="1" flipV="1">
            <a:off x="3500430" y="2285992"/>
            <a:ext cx="642942" cy="2143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150081" y="1357298"/>
            <a:ext cx="1564795" cy="64294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MAGAZINE &amp; AMUNISI</a:t>
            </a:r>
          </a:p>
        </p:txBody>
      </p:sp>
      <p:pic>
        <p:nvPicPr>
          <p:cNvPr id="72" name="Picture 71" descr="20160927_124907.jpg"/>
          <p:cNvPicPr>
            <a:picLocks noChangeAspect="1"/>
          </p:cNvPicPr>
          <p:nvPr/>
        </p:nvPicPr>
        <p:blipFill>
          <a:blip r:embed="rId8" cstate="print"/>
          <a:srcRect l="39062" t="8333" r="37500" b="70834"/>
          <a:stretch>
            <a:fillRect/>
          </a:stretch>
        </p:blipFill>
        <p:spPr>
          <a:xfrm rot="10800000">
            <a:off x="6858016" y="4857760"/>
            <a:ext cx="1857388" cy="9286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4" name="Rounded Rectangle 73"/>
          <p:cNvSpPr/>
          <p:nvPr/>
        </p:nvSpPr>
        <p:spPr>
          <a:xfrm>
            <a:off x="7215206" y="5929330"/>
            <a:ext cx="1214446" cy="5715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SENTER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rot="16200000" flipH="1">
            <a:off x="7072330" y="4214818"/>
            <a:ext cx="1214446" cy="3571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CARA PENGGUNAAN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PEPPER GUN</a:t>
                </a:r>
                <a:endParaRPr lang="id-ID" sz="32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52" name="Pentagon 51"/>
          <p:cNvSpPr/>
          <p:nvPr/>
        </p:nvSpPr>
        <p:spPr>
          <a:xfrm>
            <a:off x="571472" y="1285860"/>
            <a:ext cx="2643206" cy="571504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CARA AMAN</a:t>
            </a:r>
            <a:endParaRPr lang="id-ID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85786" y="2071678"/>
            <a:ext cx="7929586" cy="1569660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todongkan</a:t>
            </a:r>
            <a:r>
              <a:rPr lang="en-US" sz="2400" b="1" dirty="0" smtClean="0"/>
              <a:t> 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arah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jarak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pendek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Karena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menyebabkan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luka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serius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permanen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Jaga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jarak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aman</a:t>
            </a:r>
            <a:r>
              <a:rPr lang="en-US" sz="2400" b="1" dirty="0" smtClean="0"/>
              <a:t> minimal 1,5 meter </a:t>
            </a:r>
            <a:r>
              <a:rPr lang="en-US" sz="2400" b="1" dirty="0" err="1" smtClean="0"/>
              <a:t>antara</a:t>
            </a:r>
            <a:r>
              <a:rPr lang="en-US" sz="2400" b="1" dirty="0" smtClean="0"/>
              <a:t> nozzle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wajah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pelaku</a:t>
            </a:r>
            <a:r>
              <a:rPr lang="en-US" sz="2400" b="1" dirty="0" smtClean="0"/>
              <a:t>.</a:t>
            </a:r>
          </a:p>
        </p:txBody>
      </p:sp>
      <p:pic>
        <p:nvPicPr>
          <p:cNvPr id="35842" name="Picture 2" descr="Hasil gambar untuk safe distance using peppergun"/>
          <p:cNvPicPr>
            <a:picLocks noChangeAspect="1" noChangeArrowheads="1"/>
          </p:cNvPicPr>
          <p:nvPr/>
        </p:nvPicPr>
        <p:blipFill>
          <a:blip r:embed="rId7" cstate="print">
            <a:lum bright="-30000" contrast="30000"/>
          </a:blip>
          <a:srcRect l="18750" t="12500" r="37500" b="14583"/>
          <a:stretch>
            <a:fillRect/>
          </a:stretch>
        </p:blipFill>
        <p:spPr bwMode="auto">
          <a:xfrm>
            <a:off x="428596" y="4143380"/>
            <a:ext cx="2857520" cy="242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Pentagon 23"/>
          <p:cNvSpPr/>
          <p:nvPr/>
        </p:nvSpPr>
        <p:spPr>
          <a:xfrm>
            <a:off x="3500430" y="3786190"/>
            <a:ext cx="2071702" cy="107157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JARAK </a:t>
            </a:r>
          </a:p>
          <a:p>
            <a:pPr algn="ctr"/>
            <a:r>
              <a:rPr lang="en-US" sz="3200" b="1" dirty="0" smtClean="0"/>
              <a:t>EFEKTIF</a:t>
            </a:r>
            <a:endParaRPr lang="id-ID" sz="3200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6143636" y="3857628"/>
            <a:ext cx="2571768" cy="785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 smtClean="0">
                <a:solidFill>
                  <a:srgbClr val="000000"/>
                </a:solidFill>
              </a:rPr>
              <a:t>Jarak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</a:rPr>
              <a:t>Maksimum</a:t>
            </a:r>
            <a:r>
              <a:rPr lang="en-US" sz="2400" b="1" dirty="0" smtClean="0">
                <a:solidFill>
                  <a:srgbClr val="000000"/>
                </a:solidFill>
              </a:rPr>
              <a:t> 6 – 7 Meter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715008" y="5857892"/>
            <a:ext cx="3286148" cy="785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 smtClean="0">
                <a:solidFill>
                  <a:srgbClr val="000000"/>
                </a:solidFill>
              </a:rPr>
              <a:t>Jarak</a:t>
            </a:r>
            <a:r>
              <a:rPr lang="en-US" sz="2400" b="1" dirty="0" smtClean="0">
                <a:solidFill>
                  <a:srgbClr val="000000"/>
                </a:solidFill>
              </a:rPr>
              <a:t> Minimum (</a:t>
            </a:r>
            <a:r>
              <a:rPr lang="en-US" sz="2400" b="1" dirty="0" err="1" smtClean="0">
                <a:solidFill>
                  <a:srgbClr val="000000"/>
                </a:solidFill>
              </a:rPr>
              <a:t>Aman</a:t>
            </a:r>
            <a:r>
              <a:rPr lang="en-US" sz="2400" b="1" dirty="0" smtClean="0">
                <a:solidFill>
                  <a:srgbClr val="000000"/>
                </a:solidFill>
              </a:rPr>
              <a:t>)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 1,5  Meter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143636" y="4857760"/>
            <a:ext cx="2571768" cy="78581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 smtClean="0">
                <a:solidFill>
                  <a:srgbClr val="000000"/>
                </a:solidFill>
              </a:rPr>
              <a:t>Jarak</a:t>
            </a:r>
            <a:r>
              <a:rPr lang="en-US" sz="2400" b="1" dirty="0" smtClean="0">
                <a:solidFill>
                  <a:srgbClr val="000000"/>
                </a:solidFill>
              </a:rPr>
              <a:t> Optimum</a:t>
            </a:r>
          </a:p>
          <a:p>
            <a:pPr algn="ctr">
              <a:defRPr/>
            </a:pPr>
            <a:r>
              <a:rPr lang="en-US" sz="2400" b="1" dirty="0" smtClean="0">
                <a:solidFill>
                  <a:srgbClr val="000000"/>
                </a:solidFill>
              </a:rPr>
              <a:t> 2 – 5  Meter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357818" y="4714884"/>
            <a:ext cx="714380" cy="5000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5036347" y="5036355"/>
            <a:ext cx="928694" cy="57150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429256" y="4214818"/>
            <a:ext cx="642942" cy="4286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20160927_121308.jpg"/>
          <p:cNvPicPr>
            <a:picLocks noChangeAspect="1"/>
          </p:cNvPicPr>
          <p:nvPr/>
        </p:nvPicPr>
        <p:blipFill>
          <a:blip r:embed="rId8" cstate="print"/>
          <a:srcRect l="27344" t="2777" r="16406" b="12500"/>
          <a:stretch>
            <a:fillRect/>
          </a:stretch>
        </p:blipFill>
        <p:spPr>
          <a:xfrm rot="5400000">
            <a:off x="3582407" y="4990097"/>
            <a:ext cx="1550556" cy="1571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24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ZAT PENGGANGGU DAN EFEKNYA</a:t>
                </a:r>
              </a:p>
              <a:p>
                <a:pPr algn="ctr"/>
                <a:r>
                  <a:rPr lang="en-US" sz="24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PEPPER GUN</a:t>
                </a:r>
                <a:endParaRPr lang="id-ID" sz="24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25" name="TextBox 24"/>
          <p:cNvSpPr txBox="1"/>
          <p:nvPr/>
        </p:nvSpPr>
        <p:spPr>
          <a:xfrm>
            <a:off x="785786" y="1428736"/>
            <a:ext cx="7929586" cy="1200329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smtClean="0"/>
              <a:t>Oleoresin Capsicum (OC) </a:t>
            </a:r>
            <a:r>
              <a:rPr lang="en-US" sz="2400" b="1" dirty="0" err="1" smtClean="0"/>
              <a:t>adalah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ekstrak</a:t>
            </a:r>
            <a:r>
              <a:rPr lang="en-US" sz="2400" b="1" dirty="0" smtClean="0"/>
              <a:t>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Jaga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jarak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aman</a:t>
            </a:r>
            <a:r>
              <a:rPr lang="en-US" sz="2400" b="1" dirty="0" smtClean="0"/>
              <a:t> minimal 1,5 meter </a:t>
            </a:r>
            <a:r>
              <a:rPr lang="en-US" sz="2400" b="1" dirty="0" err="1" smtClean="0"/>
              <a:t>antara</a:t>
            </a:r>
            <a:r>
              <a:rPr lang="en-US" sz="2400" b="1" dirty="0" smtClean="0"/>
              <a:t> nozzle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wajah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pelaku</a:t>
            </a:r>
            <a:r>
              <a:rPr lang="en-US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PEPPERGUN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714348" y="1571612"/>
            <a:ext cx="7786742" cy="4524315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smtClean="0"/>
              <a:t>Pepper Gun 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memerlukan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perawatan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khusus</a:t>
            </a:r>
            <a:r>
              <a:rPr lang="en-US" sz="2400" b="1" dirty="0" smtClean="0"/>
              <a:t>. </a:t>
            </a:r>
            <a:r>
              <a:rPr lang="en-US" sz="2400" b="1" dirty="0" err="1" smtClean="0"/>
              <a:t>Bila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gagang</a:t>
            </a:r>
            <a:r>
              <a:rPr lang="en-US" sz="2400" b="1" dirty="0" smtClean="0"/>
              <a:t> pistol </a:t>
            </a:r>
            <a:r>
              <a:rPr lang="en-US" sz="2400" b="1" dirty="0" err="1" smtClean="0"/>
              <a:t>kotor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gunakan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lembab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membersihkan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permukaan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plastiknya</a:t>
            </a:r>
            <a:r>
              <a:rPr lang="en-US" sz="2400" b="1" dirty="0" smtClean="0"/>
              <a:t>.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Keringkan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perangkat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basah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kain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kering</a:t>
            </a:r>
            <a:r>
              <a:rPr lang="en-US" sz="2400" b="1" dirty="0" smtClean="0"/>
              <a:t>. 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membuka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gagang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mempertahankan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mekanisme</a:t>
            </a:r>
            <a:r>
              <a:rPr lang="en-US" sz="2400" b="1" dirty="0" smtClean="0"/>
              <a:t> internal.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memaparkan</a:t>
            </a:r>
            <a:r>
              <a:rPr lang="en-US" sz="2400" b="1" dirty="0" smtClean="0"/>
              <a:t> unit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panas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ekstrim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lubang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tembakan</a:t>
            </a:r>
            <a:r>
              <a:rPr lang="en-US" sz="2400" b="1" dirty="0" smtClean="0"/>
              <a:t> (Nozzle)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permukaan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ataupun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menarik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pelatuk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memasukan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setiap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benda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tajam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</a:t>
            </a:r>
            <a:r>
              <a:rPr lang="en-US" sz="2400" b="1" dirty="0" smtClean="0"/>
              <a:t> Nozzle, </a:t>
            </a:r>
            <a:r>
              <a:rPr lang="en-US" sz="2400" b="1" dirty="0" err="1" smtClean="0"/>
              <a:t>karena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menganggu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fungsinya</a:t>
            </a:r>
            <a:r>
              <a:rPr lang="en-US" sz="24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Penyimpanan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</a:t>
                </a:r>
              </a:p>
              <a:p>
                <a:pPr algn="ctr"/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PEPPERGUN</a:t>
                </a:r>
                <a:endParaRPr lang="id-ID" sz="32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714348" y="1775760"/>
            <a:ext cx="7786742" cy="1938992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b="1" dirty="0" smtClean="0"/>
              <a:t>Pepper Gun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amunisinya</a:t>
            </a:r>
            <a:r>
              <a:rPr lang="en-US" sz="2400" b="1" dirty="0" smtClean="0"/>
              <a:t> (Magazine) </a:t>
            </a:r>
            <a:r>
              <a:rPr lang="en-US" sz="2400" b="1" dirty="0" err="1" smtClean="0"/>
              <a:t>harus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dijauhkan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jangkauan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anak-anak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r>
              <a:rPr lang="en-US" sz="2400" b="1" dirty="0" smtClean="0"/>
              <a:t>Pepper Gun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tempat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amunisi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disimpan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ditempat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terkunci</a:t>
            </a:r>
            <a:r>
              <a:rPr lang="en-US" sz="2400" b="1" dirty="0" smtClean="0"/>
              <a:t>.</a:t>
            </a:r>
          </a:p>
          <a:p>
            <a:pPr marL="457200" indent="-457200" algn="just">
              <a:buAutoNum type="arabicPeriod"/>
            </a:pPr>
            <a:endParaRPr lang="en-US" sz="2400" b="1" dirty="0" smtClean="0"/>
          </a:p>
        </p:txBody>
      </p:sp>
      <p:sp>
        <p:nvSpPr>
          <p:cNvPr id="36866" name="AutoShape 2" descr="Hasil gambar untuk anak-ana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index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8596" y="4500570"/>
            <a:ext cx="3072229" cy="20002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868" name="Picture 4" descr="Hasil gambar untuk jpx pepper gun"/>
          <p:cNvPicPr>
            <a:picLocks noChangeAspect="1" noChangeArrowheads="1"/>
          </p:cNvPicPr>
          <p:nvPr/>
        </p:nvPicPr>
        <p:blipFill>
          <a:blip r:embed="rId8" cstate="print"/>
          <a:srcRect l="13636" r="4545" b="6061"/>
          <a:stretch>
            <a:fillRect/>
          </a:stretch>
        </p:blipFill>
        <p:spPr bwMode="auto">
          <a:xfrm>
            <a:off x="6072198" y="4000504"/>
            <a:ext cx="2571768" cy="22145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870" name="AutoShape 6" descr="Hasil gambar untuk jaga jarak am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index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0430" y="4000504"/>
            <a:ext cx="2357454" cy="10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 SENJATA</a:t>
                </a: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714348" y="1428736"/>
            <a:ext cx="8001056" cy="2308324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u="sng" dirty="0" smtClean="0"/>
              <a:t>SENJATA API </a:t>
            </a:r>
            <a:r>
              <a:rPr lang="en-US" sz="2400" b="1" u="sng" dirty="0" err="1" smtClean="0"/>
              <a:t>dan</a:t>
            </a:r>
            <a:r>
              <a:rPr lang="en-US" sz="2400" b="1" u="sng" dirty="0" smtClean="0"/>
              <a:t> PEPPER GUN</a:t>
            </a:r>
          </a:p>
          <a:p>
            <a:pPr marL="457200" indent="-457200"/>
            <a:r>
              <a:rPr lang="en-US" sz="2400" b="1" dirty="0" smtClean="0"/>
              <a:t>	-	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dilakukan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pemeliharaan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ringan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pribadi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apabila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tersebut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resmi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dipercayakan</a:t>
            </a:r>
            <a:r>
              <a:rPr lang="en-US" sz="2400" b="1" dirty="0" smtClean="0"/>
              <a:t> dines 	</a:t>
            </a:r>
            <a:r>
              <a:rPr lang="en-US" sz="2400" b="1" dirty="0" err="1" smtClean="0"/>
              <a:t>kepada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anggota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tersebut</a:t>
            </a:r>
            <a:r>
              <a:rPr lang="en-US" sz="2400" b="1" dirty="0" smtClean="0"/>
              <a:t>.</a:t>
            </a:r>
          </a:p>
          <a:p>
            <a:pPr marL="457200" indent="-457200"/>
            <a:r>
              <a:rPr lang="en-US" sz="2400" b="1" dirty="0" smtClean="0"/>
              <a:t>	- 	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periodik</a:t>
            </a:r>
            <a:r>
              <a:rPr lang="en-US" sz="2400" b="1" dirty="0" smtClean="0"/>
              <a:t> (3 </a:t>
            </a:r>
            <a:r>
              <a:rPr lang="en-US" sz="2400" b="1" dirty="0" err="1" smtClean="0"/>
              <a:t>bulan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sekali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lakukan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pemeliharaan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keseluruhan</a:t>
            </a:r>
            <a:r>
              <a:rPr lang="en-US" sz="2400" b="1" dirty="0" smtClean="0"/>
              <a:t>.</a:t>
            </a:r>
          </a:p>
        </p:txBody>
      </p:sp>
      <p:sp>
        <p:nvSpPr>
          <p:cNvPr id="36866" name="AutoShape 2" descr="Hasil gambar untuk anak-ana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Hasil gambar untuk jaga jarak am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4348" y="4071942"/>
            <a:ext cx="8001056" cy="2308324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/>
            <a:r>
              <a:rPr lang="en-US" sz="2400" b="1" dirty="0" smtClean="0"/>
              <a:t>2. 	</a:t>
            </a:r>
            <a:r>
              <a:rPr lang="en-US" sz="2400" b="1" u="sng" dirty="0" smtClean="0"/>
              <a:t>FLASHBALL</a:t>
            </a:r>
          </a:p>
          <a:p>
            <a:pPr marL="457200" indent="-457200"/>
            <a:r>
              <a:rPr lang="en-US" sz="2400" b="1" dirty="0" smtClean="0"/>
              <a:t>	-	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dilakukan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pemeliharaan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ringan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pribadi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apabila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tersebut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dipercayakan</a:t>
            </a:r>
            <a:r>
              <a:rPr lang="en-US" sz="2400" b="1" dirty="0" smtClean="0"/>
              <a:t> dines 	</a:t>
            </a:r>
            <a:r>
              <a:rPr lang="en-US" sz="2400" b="1" dirty="0" err="1" smtClean="0"/>
              <a:t>kepada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anggota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tersebut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berdinas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saja</a:t>
            </a:r>
            <a:r>
              <a:rPr lang="en-US" sz="2400" b="1" dirty="0" smtClean="0"/>
              <a:t>).</a:t>
            </a:r>
          </a:p>
          <a:p>
            <a:pPr marL="457200" indent="-457200"/>
            <a:r>
              <a:rPr lang="en-US" sz="2400" b="1" dirty="0" smtClean="0"/>
              <a:t>	- 	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periodik</a:t>
            </a:r>
            <a:r>
              <a:rPr lang="en-US" sz="2400" b="1" dirty="0" smtClean="0"/>
              <a:t> (3 </a:t>
            </a:r>
            <a:r>
              <a:rPr lang="en-US" sz="2400" b="1" dirty="0" err="1" smtClean="0"/>
              <a:t>bulan</a:t>
            </a:r>
            <a:r>
              <a:rPr lang="en-US" sz="2400" b="1" dirty="0" smtClean="0"/>
              <a:t>) </a:t>
            </a:r>
            <a:r>
              <a:rPr lang="en-US" sz="2400" b="1" dirty="0" err="1" smtClean="0"/>
              <a:t>dilakukan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pemeliharaan</a:t>
            </a:r>
            <a:r>
              <a:rPr lang="en-US" sz="2400" b="1" dirty="0" smtClean="0"/>
              <a:t> 	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keseluruhan</a:t>
            </a:r>
            <a:r>
              <a:rPr lang="en-US" sz="2400" b="1" dirty="0" smtClean="0"/>
              <a:t>.</a:t>
            </a:r>
          </a:p>
        </p:txBody>
      </p:sp>
      <p:sp>
        <p:nvSpPr>
          <p:cNvPr id="20" name="Right Arrow 19"/>
          <p:cNvSpPr/>
          <p:nvPr/>
        </p:nvSpPr>
        <p:spPr>
          <a:xfrm rot="5400000">
            <a:off x="4357686" y="3469900"/>
            <a:ext cx="571504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936" descr="D:\Documents\LAMBANG\SABAHRA-SABAR-SENGSAR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721" y="1289233"/>
            <a:ext cx="1028700" cy="99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ogo Polda Edit copy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44" y="1134329"/>
            <a:ext cx="1028663" cy="133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WordArt 4"/>
          <p:cNvSpPr>
            <a:spLocks noChangeArrowheads="1" noChangeShapeType="1" noTextEdit="1"/>
          </p:cNvSpPr>
          <p:nvPr/>
        </p:nvSpPr>
        <p:spPr bwMode="auto">
          <a:xfrm>
            <a:off x="1128486" y="5357828"/>
            <a:ext cx="7099300" cy="100013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id-ID" sz="3600" b="1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>
                  <a:outerShdw dist="35921" dir="2700000" algn="ctr" rotWithShape="0">
                    <a:schemeClr val="tx1">
                      <a:alpha val="79999"/>
                    </a:schemeClr>
                  </a:outerShdw>
                </a:effectLst>
                <a:latin typeface="Mistral"/>
              </a:rPr>
              <a:t>Sekian &amp; Terima Kasih</a:t>
            </a:r>
          </a:p>
        </p:txBody>
      </p:sp>
      <p:pic>
        <p:nvPicPr>
          <p:cNvPr id="5" name="Picture 5" descr="man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7346" y="1177944"/>
            <a:ext cx="450059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69845"/>
          </a:xfrm>
          <a:prstGeom prst="rect">
            <a:avLst/>
          </a:prstGeom>
        </p:spPr>
      </p:pic>
      <p:pic>
        <p:nvPicPr>
          <p:cNvPr id="10" name="Picture 9" descr="100_0594.jp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0694" y="1473200"/>
            <a:ext cx="3630607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42910" y="2642373"/>
            <a:ext cx="43669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02060"/>
                </a:solidFill>
                <a:latin typeface="AR CENA" panose="02000000000000000000" pitchFamily="2" charset="0"/>
              </a:rPr>
              <a:t>SEKIAN</a:t>
            </a:r>
          </a:p>
          <a:p>
            <a:pPr algn="ctr"/>
            <a:r>
              <a:rPr lang="en-US" sz="6600" b="1" dirty="0" smtClean="0">
                <a:solidFill>
                  <a:srgbClr val="002060"/>
                </a:solidFill>
                <a:latin typeface="AR CENA" panose="02000000000000000000" pitchFamily="2" charset="0"/>
              </a:rPr>
              <a:t>DAN</a:t>
            </a:r>
          </a:p>
          <a:p>
            <a:pPr algn="ctr"/>
            <a:r>
              <a:rPr lang="en-US" sz="6600" b="1" dirty="0" smtClean="0">
                <a:solidFill>
                  <a:srgbClr val="002060"/>
                </a:solidFill>
                <a:latin typeface="AR CENA" panose="02000000000000000000" pitchFamily="2" charset="0"/>
              </a:rPr>
              <a:t>TERIMA KASIH</a:t>
            </a:r>
            <a:endParaRPr lang="en-US" sz="6600" b="1" dirty="0">
              <a:solidFill>
                <a:srgbClr val="002060"/>
              </a:solidFill>
              <a:latin typeface="AR CENA" panose="020000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8667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-26478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5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grpSp>
            <p:nvGrpSpPr>
              <p:cNvPr id="6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7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21506" name="AutoShape 2" descr="Hasil gambar untuk jpx pepp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8" name="AutoShape 4" descr="Hasil gambar untuk jpx pepp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F:\SABHARA PMJ\FOTO PELATIHAN PES\HARI KE LIMA\20151113_135528.jpg"/>
          <p:cNvPicPr>
            <a:picLocks noChangeAspect="1" noChangeArrowheads="1"/>
          </p:cNvPicPr>
          <p:nvPr/>
        </p:nvPicPr>
        <p:blipFill>
          <a:blip r:embed="rId6" cstate="print">
            <a:lum bright="20000"/>
          </a:blip>
          <a:srcRect/>
          <a:stretch>
            <a:fillRect/>
          </a:stretch>
        </p:blipFill>
        <p:spPr bwMode="auto">
          <a:xfrm>
            <a:off x="500034" y="1214422"/>
            <a:ext cx="8128057" cy="5143536"/>
          </a:xfrm>
          <a:prstGeom prst="rect">
            <a:avLst/>
          </a:prstGeom>
          <a:noFill/>
        </p:spPr>
      </p:pic>
      <p:pic>
        <p:nvPicPr>
          <p:cNvPr id="21" name="Picture 20" descr="20151113_13572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72198" y="5072074"/>
            <a:ext cx="2786082" cy="15671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 descr="20151113_140440.jpg"/>
          <p:cNvPicPr>
            <a:picLocks noChangeAspect="1"/>
          </p:cNvPicPr>
          <p:nvPr/>
        </p:nvPicPr>
        <p:blipFill>
          <a:blip r:embed="rId8" cstate="print"/>
          <a:srcRect l="19531"/>
          <a:stretch>
            <a:fillRect/>
          </a:stretch>
        </p:blipFill>
        <p:spPr>
          <a:xfrm>
            <a:off x="285720" y="5072074"/>
            <a:ext cx="2500330" cy="1597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 descr="IMG-20150512-00038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43240" y="5072074"/>
            <a:ext cx="2500330" cy="15542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 13"/>
          <p:cNvSpPr/>
          <p:nvPr/>
        </p:nvSpPr>
        <p:spPr>
          <a:xfrm>
            <a:off x="1428728" y="812053"/>
            <a:ext cx="63579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n w="3175">
                  <a:solidFill>
                    <a:schemeClr val="bg1"/>
                  </a:solidFill>
                </a:ln>
                <a:latin typeface="Berlin Sans FB Demi" pitchFamily="34" charset="0"/>
              </a:rPr>
              <a:t>1. SENJATA API</a:t>
            </a:r>
            <a:endParaRPr lang="id-ID" sz="4800" dirty="0">
              <a:ln w="3175">
                <a:solidFill>
                  <a:schemeClr val="bg1"/>
                </a:solidFill>
              </a:ln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14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40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52" name="Pentagon 51"/>
          <p:cNvSpPr/>
          <p:nvPr/>
        </p:nvSpPr>
        <p:spPr>
          <a:xfrm>
            <a:off x="571472" y="1285860"/>
            <a:ext cx="2714644" cy="642942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PENGERTIAN</a:t>
            </a:r>
            <a:endParaRPr lang="id-ID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85786" y="2096524"/>
            <a:ext cx="7929586" cy="3046988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algn="just"/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Api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diartikan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sebagai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setiap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alat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baik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sudah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terpasang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ataupun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belum</a:t>
            </a:r>
            <a:r>
              <a:rPr lang="en-US" sz="2400" b="1" dirty="0" smtClean="0"/>
              <a:t>, yang 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dioperasikan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atau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tidak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lengkap</a:t>
            </a:r>
            <a:r>
              <a:rPr lang="en-US" sz="2400" b="1" dirty="0" smtClean="0"/>
              <a:t>, yang </a:t>
            </a:r>
            <a:r>
              <a:rPr lang="en-US" sz="2400" b="1" dirty="0" err="1" smtClean="0"/>
              <a:t>dirancang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diubah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atau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dapat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diubah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dengan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mudah</a:t>
            </a:r>
            <a:r>
              <a:rPr lang="en-US" sz="2400" b="1" dirty="0" smtClean="0"/>
              <a:t> agar </a:t>
            </a:r>
            <a:r>
              <a:rPr lang="en-US" sz="2400" b="1" dirty="0" err="1" smtClean="0"/>
              <a:t>mengeluarkan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proyektil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akibat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perkembangan</a:t>
            </a:r>
            <a:r>
              <a:rPr lang="en-US" sz="2400" b="1" dirty="0" smtClean="0"/>
              <a:t> gas-gas yang </a:t>
            </a:r>
            <a:r>
              <a:rPr lang="en-US" sz="2400" b="1" dirty="0" err="1" smtClean="0"/>
              <a:t>dihasilkan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dari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penyalaan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bahan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mudah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terbakar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didalam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tersebut</a:t>
            </a:r>
            <a:r>
              <a:rPr lang="en-US" sz="2400" b="1" dirty="0" smtClean="0"/>
              <a:t>, </a:t>
            </a:r>
            <a:r>
              <a:rPr lang="en-US" sz="2400" b="1" dirty="0" err="1" smtClean="0"/>
              <a:t>dan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termasuk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perlengkapan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tambahan</a:t>
            </a:r>
            <a:r>
              <a:rPr lang="en-US" sz="2400" b="1" dirty="0" smtClean="0"/>
              <a:t> yang </a:t>
            </a:r>
            <a:r>
              <a:rPr lang="en-US" sz="2400" b="1" dirty="0" err="1" smtClean="0"/>
              <a:t>dirancang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atau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dimaksudkan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untuk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dipasang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pada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alat</a:t>
            </a:r>
            <a:r>
              <a:rPr lang="en-US" sz="2400" b="1" dirty="0" smtClean="0"/>
              <a:t>.</a:t>
            </a:r>
          </a:p>
        </p:txBody>
      </p:sp>
      <p:pic>
        <p:nvPicPr>
          <p:cNvPr id="1026" name="Picture 2" descr="Hasil gambar untuk latihan menembak pistol polisi"/>
          <p:cNvPicPr>
            <a:picLocks noChangeAspect="1" noChangeArrowheads="1"/>
          </p:cNvPicPr>
          <p:nvPr/>
        </p:nvPicPr>
        <p:blipFill>
          <a:blip r:embed="rId7" cstate="print">
            <a:lum contrast="20000"/>
          </a:blip>
          <a:srcRect/>
          <a:stretch>
            <a:fillRect/>
          </a:stretch>
        </p:blipFill>
        <p:spPr bwMode="auto">
          <a:xfrm>
            <a:off x="285720" y="5357826"/>
            <a:ext cx="3286148" cy="1357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Hasil gambar untuk latihan menembak pistol polisi"/>
          <p:cNvPicPr>
            <a:picLocks noChangeAspect="1" noChangeArrowheads="1"/>
          </p:cNvPicPr>
          <p:nvPr/>
        </p:nvPicPr>
        <p:blipFill>
          <a:blip r:embed="rId8" cstate="print">
            <a:lum contrast="20000"/>
          </a:blip>
          <a:srcRect/>
          <a:stretch>
            <a:fillRect/>
          </a:stretch>
        </p:blipFill>
        <p:spPr bwMode="auto">
          <a:xfrm>
            <a:off x="5715009" y="5357826"/>
            <a:ext cx="3214710" cy="1362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Hasil gambar untuk latihan menembak pistol polisi"/>
          <p:cNvPicPr>
            <a:picLocks noChangeAspect="1" noChangeArrowheads="1"/>
          </p:cNvPicPr>
          <p:nvPr/>
        </p:nvPicPr>
        <p:blipFill>
          <a:blip r:embed="rId9" cstate="print">
            <a:lum contrast="20000"/>
          </a:blip>
          <a:srcRect r="20909"/>
          <a:stretch>
            <a:fillRect/>
          </a:stretch>
        </p:blipFill>
        <p:spPr bwMode="auto">
          <a:xfrm>
            <a:off x="3643306" y="5357850"/>
            <a:ext cx="2000264" cy="1357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JENIS SENJATA API</a:t>
                </a:r>
                <a:endParaRPr lang="id-ID" sz="40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21" name="Rounded Rectangle 20"/>
          <p:cNvSpPr/>
          <p:nvPr/>
        </p:nvSpPr>
        <p:spPr>
          <a:xfrm>
            <a:off x="7650675" y="5214950"/>
            <a:ext cx="1279043" cy="571504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MERK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S &amp; W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143240" y="5214950"/>
            <a:ext cx="1357322" cy="642942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MERK 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000000"/>
                </a:solidFill>
              </a:rPr>
              <a:t>TAURUS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643834" y="2928934"/>
            <a:ext cx="1285884" cy="642942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MERK 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CPP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31" name="Down Arrow 30"/>
          <p:cNvSpPr/>
          <p:nvPr/>
        </p:nvSpPr>
        <p:spPr>
          <a:xfrm rot="5400000" flipV="1">
            <a:off x="2607455" y="3107529"/>
            <a:ext cx="571504" cy="357190"/>
          </a:xfrm>
          <a:prstGeom prst="downArrow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43240" y="2928934"/>
            <a:ext cx="1357322" cy="642942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MERK 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rgbClr val="FFFFFF"/>
                </a:solidFill>
              </a:rPr>
              <a:t>PINDAD</a:t>
            </a:r>
            <a:endParaRPr lang="en-US" sz="1600" b="1" dirty="0">
              <a:solidFill>
                <a:srgbClr val="FFFFFF"/>
              </a:solidFill>
            </a:endParaRPr>
          </a:p>
        </p:txBody>
      </p:sp>
      <p:pic>
        <p:nvPicPr>
          <p:cNvPr id="40" name="Picture 39" descr="20160927_130625.jpg"/>
          <p:cNvPicPr>
            <a:picLocks noChangeAspect="1"/>
          </p:cNvPicPr>
          <p:nvPr/>
        </p:nvPicPr>
        <p:blipFill>
          <a:blip r:embed="rId6" cstate="print"/>
          <a:srcRect l="12702" t="14032" r="11089" b="3226"/>
          <a:stretch>
            <a:fillRect/>
          </a:stretch>
        </p:blipFill>
        <p:spPr>
          <a:xfrm>
            <a:off x="285720" y="4643447"/>
            <a:ext cx="2357454" cy="171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" name="Pentagon 51"/>
          <p:cNvSpPr/>
          <p:nvPr/>
        </p:nvSpPr>
        <p:spPr>
          <a:xfrm>
            <a:off x="571472" y="1357298"/>
            <a:ext cx="2714644" cy="71438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REVOLVER</a:t>
            </a:r>
            <a:endParaRPr lang="id-ID" sz="3200" b="1" dirty="0"/>
          </a:p>
        </p:txBody>
      </p:sp>
      <p:pic>
        <p:nvPicPr>
          <p:cNvPr id="53" name="Picture 52" descr="20160927_131417.jpg"/>
          <p:cNvPicPr>
            <a:picLocks noChangeAspect="1"/>
          </p:cNvPicPr>
          <p:nvPr/>
        </p:nvPicPr>
        <p:blipFill>
          <a:blip r:embed="rId7" cstate="print"/>
          <a:srcRect l="15714" t="21270" r="14286" b="5079"/>
          <a:stretch>
            <a:fillRect/>
          </a:stretch>
        </p:blipFill>
        <p:spPr>
          <a:xfrm>
            <a:off x="285720" y="2428868"/>
            <a:ext cx="2357454" cy="1785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4" name="Picture 53" descr="20160927_130831.jpg"/>
          <p:cNvPicPr>
            <a:picLocks noChangeAspect="1"/>
          </p:cNvPicPr>
          <p:nvPr/>
        </p:nvPicPr>
        <p:blipFill>
          <a:blip r:embed="rId8" cstate="print"/>
          <a:srcRect l="12499" t="18056" r="10937" b="9722"/>
          <a:stretch>
            <a:fillRect/>
          </a:stretch>
        </p:blipFill>
        <p:spPr>
          <a:xfrm>
            <a:off x="4786314" y="2357430"/>
            <a:ext cx="2357454" cy="1714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5" name="Picture 54" descr="20160927_130943.jpg"/>
          <p:cNvPicPr>
            <a:picLocks noChangeAspect="1"/>
          </p:cNvPicPr>
          <p:nvPr/>
        </p:nvPicPr>
        <p:blipFill>
          <a:blip r:embed="rId9" cstate="print"/>
          <a:srcRect l="22804" t="16216" r="17905" b="8108"/>
          <a:stretch>
            <a:fillRect/>
          </a:stretch>
        </p:blipFill>
        <p:spPr>
          <a:xfrm>
            <a:off x="4786314" y="4643446"/>
            <a:ext cx="2357454" cy="1643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" name="Down Arrow 55"/>
          <p:cNvSpPr/>
          <p:nvPr/>
        </p:nvSpPr>
        <p:spPr>
          <a:xfrm rot="5400000" flipV="1">
            <a:off x="2607455" y="5322107"/>
            <a:ext cx="571504" cy="35719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7" name="Down Arrow 56"/>
          <p:cNvSpPr/>
          <p:nvPr/>
        </p:nvSpPr>
        <p:spPr>
          <a:xfrm rot="5400000" flipV="1">
            <a:off x="7108049" y="3036091"/>
            <a:ext cx="571504" cy="357190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8" name="Down Arrow 57"/>
          <p:cNvSpPr/>
          <p:nvPr/>
        </p:nvSpPr>
        <p:spPr>
          <a:xfrm rot="5400000" flipV="1">
            <a:off x="7108049" y="5322107"/>
            <a:ext cx="571504" cy="35719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40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AMUNISI</a:t>
                </a:r>
                <a:endParaRPr lang="id-ID" sz="40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pic>
        <p:nvPicPr>
          <p:cNvPr id="28674" name="Picture 2" descr="http://www.gaptekupdate.com/wp-content/uploads/2013/06/4953151_2013060507330815.png"/>
          <p:cNvPicPr>
            <a:picLocks noChangeAspect="1" noChangeArrowheads="1"/>
          </p:cNvPicPr>
          <p:nvPr/>
        </p:nvPicPr>
        <p:blipFill>
          <a:blip r:embed="rId6" cstate="print">
            <a:lum contrast="30000"/>
          </a:blip>
          <a:srcRect r="64462"/>
          <a:stretch>
            <a:fillRect/>
          </a:stretch>
        </p:blipFill>
        <p:spPr bwMode="auto">
          <a:xfrm>
            <a:off x="285720" y="1142984"/>
            <a:ext cx="2143140" cy="32147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8" name="Rounded Rectangle 17"/>
          <p:cNvSpPr/>
          <p:nvPr/>
        </p:nvSpPr>
        <p:spPr>
          <a:xfrm>
            <a:off x="3214646" y="1357298"/>
            <a:ext cx="5786510" cy="4000528"/>
          </a:xfrm>
          <a:prstGeom prst="roundRect">
            <a:avLst/>
          </a:prstGeom>
          <a:solidFill>
            <a:srgbClr val="FFFF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just">
              <a:defRPr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342900" indent="-342900" algn="just">
              <a:buAutoNum type="arabicPeriod"/>
              <a:defRPr/>
            </a:pPr>
            <a:r>
              <a:rPr lang="en-US" sz="2000" b="1" dirty="0" err="1" smtClean="0">
                <a:solidFill>
                  <a:srgbClr val="000000"/>
                </a:solidFill>
              </a:rPr>
              <a:t>Peluru</a:t>
            </a:r>
            <a:r>
              <a:rPr lang="en-US" sz="2000" b="1" dirty="0" smtClean="0">
                <a:solidFill>
                  <a:srgbClr val="000000"/>
                </a:solidFill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</a:rPr>
              <a:t>proyektil</a:t>
            </a:r>
            <a:r>
              <a:rPr lang="en-US" sz="2000" b="1" dirty="0" smtClean="0">
                <a:solidFill>
                  <a:srgbClr val="000000"/>
                </a:solidFill>
              </a:rPr>
              <a:t> yang </a:t>
            </a:r>
            <a:r>
              <a:rPr lang="en-US" sz="2000" b="1" dirty="0" err="1" smtClean="0">
                <a:solidFill>
                  <a:srgbClr val="000000"/>
                </a:solidFill>
              </a:rPr>
              <a:t>ditembakan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dengan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kecepatan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tinggi</a:t>
            </a:r>
            <a:r>
              <a:rPr lang="en-US" sz="2000" b="1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buAutoNum type="arabicPeriod"/>
              <a:defRPr/>
            </a:pPr>
            <a:r>
              <a:rPr lang="en-US" sz="2000" b="1" dirty="0" err="1" smtClean="0">
                <a:solidFill>
                  <a:srgbClr val="000000"/>
                </a:solidFill>
              </a:rPr>
              <a:t>Selongsong</a:t>
            </a:r>
            <a:r>
              <a:rPr lang="en-US" sz="2000" b="1" dirty="0" smtClean="0">
                <a:solidFill>
                  <a:srgbClr val="000000"/>
                </a:solidFill>
              </a:rPr>
              <a:t>, yang </a:t>
            </a:r>
            <a:r>
              <a:rPr lang="en-US" sz="2000" b="1" dirty="0" err="1" smtClean="0">
                <a:solidFill>
                  <a:srgbClr val="000000"/>
                </a:solidFill>
              </a:rPr>
              <a:t>menjadi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wadah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proyektil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peluru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dan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mesiu</a:t>
            </a:r>
            <a:r>
              <a:rPr lang="en-US" sz="2000" b="1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buAutoNum type="arabicPeriod"/>
              <a:defRPr/>
            </a:pPr>
            <a:r>
              <a:rPr lang="en-US" sz="2000" b="1" dirty="0" err="1" smtClean="0">
                <a:solidFill>
                  <a:srgbClr val="000000"/>
                </a:solidFill>
              </a:rPr>
              <a:t>Propelan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atau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mesiu</a:t>
            </a:r>
            <a:r>
              <a:rPr lang="en-US" sz="2000" b="1" dirty="0" smtClean="0">
                <a:solidFill>
                  <a:srgbClr val="000000"/>
                </a:solidFill>
              </a:rPr>
              <a:t>, </a:t>
            </a:r>
            <a:r>
              <a:rPr lang="en-US" sz="2000" b="1" dirty="0" err="1" smtClean="0">
                <a:solidFill>
                  <a:srgbClr val="000000"/>
                </a:solidFill>
              </a:rPr>
              <a:t>sebagai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pencetus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ledakan</a:t>
            </a:r>
            <a:r>
              <a:rPr lang="en-US" sz="2000" b="1" dirty="0" smtClean="0">
                <a:solidFill>
                  <a:srgbClr val="000000"/>
                </a:solidFill>
              </a:rPr>
              <a:t> yang </a:t>
            </a:r>
            <a:r>
              <a:rPr lang="en-US" sz="2000" b="1" dirty="0" err="1" smtClean="0">
                <a:solidFill>
                  <a:srgbClr val="000000"/>
                </a:solidFill>
              </a:rPr>
              <a:t>mendorong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proyektil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peluru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dengan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energi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kinetik</a:t>
            </a:r>
            <a:r>
              <a:rPr lang="en-US" sz="2000" b="1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algn="just">
              <a:buAutoNum type="arabicPeriod"/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Rim, </a:t>
            </a:r>
            <a:r>
              <a:rPr lang="en-US" sz="2000" b="1" dirty="0" err="1" smtClean="0">
                <a:solidFill>
                  <a:srgbClr val="000000"/>
                </a:solidFill>
              </a:rPr>
              <a:t>bagian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bawah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dari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selongsong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342900" indent="-342900" algn="just">
              <a:buAutoNum type="arabicPeriod"/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Primer, yang </a:t>
            </a:r>
            <a:r>
              <a:rPr lang="en-US" sz="2000" b="1" dirty="0" err="1" smtClean="0">
                <a:solidFill>
                  <a:srgbClr val="000000"/>
                </a:solidFill>
              </a:rPr>
              <a:t>menyulut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mesiu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guna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meledakkan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atau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menembakan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proyektil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err="1" smtClean="0">
                <a:solidFill>
                  <a:srgbClr val="000000"/>
                </a:solidFill>
              </a:rPr>
              <a:t>peluru</a:t>
            </a:r>
            <a:r>
              <a:rPr lang="en-US" sz="2000" b="1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0" name="Picture 4" descr="Hasil gambar untuk peluru revolve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57950" y="5572140"/>
            <a:ext cx="2357454" cy="1000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4" descr="Hasil gambar untuk peluru revolver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00430" y="5572140"/>
            <a:ext cx="2214578" cy="10001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Pentagon 21"/>
          <p:cNvSpPr/>
          <p:nvPr/>
        </p:nvSpPr>
        <p:spPr>
          <a:xfrm>
            <a:off x="3786182" y="1428736"/>
            <a:ext cx="2500330" cy="428628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PENGERTIAN</a:t>
            </a:r>
            <a:endParaRPr lang="id-ID" sz="2800" b="1" dirty="0"/>
          </a:p>
        </p:txBody>
      </p:sp>
      <p:pic>
        <p:nvPicPr>
          <p:cNvPr id="23" name="Picture 22" descr="20160927_133459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7158" y="4714883"/>
            <a:ext cx="2643206" cy="17859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Down Arrow 23"/>
          <p:cNvSpPr/>
          <p:nvPr/>
        </p:nvSpPr>
        <p:spPr>
          <a:xfrm rot="5400000" flipV="1">
            <a:off x="2214546" y="2857496"/>
            <a:ext cx="1285884" cy="57150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0" y="0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pic>
        <p:nvPicPr>
          <p:cNvPr id="31750" name="Picture 6" descr="Hasil gambar untuk pemeriksaan senjata api"/>
          <p:cNvPicPr>
            <a:picLocks noChangeAspect="1" noChangeArrowheads="1"/>
          </p:cNvPicPr>
          <p:nvPr/>
        </p:nvPicPr>
        <p:blipFill>
          <a:blip r:embed="rId6" cstate="print">
            <a:lum bright="20000"/>
          </a:blip>
          <a:srcRect/>
          <a:stretch>
            <a:fillRect/>
          </a:stretch>
        </p:blipFill>
        <p:spPr bwMode="auto">
          <a:xfrm>
            <a:off x="214282" y="1428736"/>
            <a:ext cx="6546152" cy="51435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/>
          <p:cNvSpPr txBox="1"/>
          <p:nvPr/>
        </p:nvSpPr>
        <p:spPr>
          <a:xfrm>
            <a:off x="2786050" y="1500174"/>
            <a:ext cx="6072230" cy="2308324"/>
          </a:xfrm>
          <a:prstGeom prst="rect">
            <a:avLst/>
          </a:prstGeom>
          <a:blipFill>
            <a:blip r:embed="rId7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 err="1" smtClean="0"/>
              <a:t>Membongkar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secara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aman</a:t>
            </a:r>
            <a:endParaRPr lang="en-US" sz="2400" b="1" dirty="0" smtClean="0"/>
          </a:p>
          <a:p>
            <a:pPr marL="457200" indent="-457200"/>
            <a:r>
              <a:rPr lang="en-US" sz="2400" dirty="0" smtClean="0"/>
              <a:t>	-	</a:t>
            </a:r>
            <a:r>
              <a:rPr lang="en-US" sz="2400" i="1" dirty="0" err="1" smtClean="0"/>
              <a:t>Arahkan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laras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arah</a:t>
            </a:r>
            <a:r>
              <a:rPr lang="en-US" sz="2400" i="1" dirty="0" smtClean="0"/>
              <a:t> yang </a:t>
            </a:r>
            <a:r>
              <a:rPr lang="en-US" sz="2400" i="1" dirty="0" err="1" smtClean="0"/>
              <a:t>aman</a:t>
            </a:r>
            <a:endParaRPr lang="en-US" sz="2400" i="1" dirty="0" smtClean="0"/>
          </a:p>
          <a:p>
            <a:pPr marL="457200" indent="-457200"/>
            <a:r>
              <a:rPr lang="en-US" sz="2400" i="1" dirty="0" smtClean="0"/>
              <a:t>		(</a:t>
            </a:r>
            <a:r>
              <a:rPr lang="en-US" sz="2400" i="1" dirty="0" err="1" smtClean="0"/>
              <a:t>Bawah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atau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Atas</a:t>
            </a:r>
            <a:r>
              <a:rPr lang="en-US" sz="2400" i="1" dirty="0" smtClean="0"/>
              <a:t>)</a:t>
            </a:r>
          </a:p>
          <a:p>
            <a:pPr marL="457200" indent="-457200"/>
            <a:r>
              <a:rPr lang="en-US" sz="2400" i="1" dirty="0" smtClean="0"/>
              <a:t>	-	</a:t>
            </a:r>
            <a:r>
              <a:rPr lang="en-US" sz="2400" i="1" dirty="0" err="1" smtClean="0"/>
              <a:t>Tangani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senjata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seolah-olah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bermuatan</a:t>
            </a:r>
            <a:endParaRPr lang="en-US" sz="2400" i="1" dirty="0" smtClean="0"/>
          </a:p>
          <a:p>
            <a:pPr marL="457200" indent="-457200"/>
            <a:r>
              <a:rPr lang="en-US" sz="2400" i="1" dirty="0" smtClean="0"/>
              <a:t>		</a:t>
            </a:r>
            <a:r>
              <a:rPr lang="en-US" sz="2400" i="1" dirty="0" err="1" smtClean="0"/>
              <a:t>peluru</a:t>
            </a:r>
            <a:endParaRPr lang="en-US" sz="2400" i="1" dirty="0" smtClean="0"/>
          </a:p>
          <a:p>
            <a:pPr marL="457200" indent="-457200"/>
            <a:r>
              <a:rPr lang="en-US" sz="2400" i="1" dirty="0" smtClean="0"/>
              <a:t>	-	</a:t>
            </a:r>
            <a:r>
              <a:rPr lang="en-US" sz="2400" i="1" dirty="0" err="1" smtClean="0"/>
              <a:t>Jauhkan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jari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dari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pemicu</a:t>
            </a:r>
            <a:endParaRPr lang="en-US" sz="2400" i="1" dirty="0" smtClean="0"/>
          </a:p>
        </p:txBody>
      </p:sp>
      <p:pic>
        <p:nvPicPr>
          <p:cNvPr id="31746" name="Picture 2" descr="Hasil gambar untuk cara mengamankan senjata api"/>
          <p:cNvPicPr>
            <a:picLocks noChangeAspect="1" noChangeArrowheads="1"/>
          </p:cNvPicPr>
          <p:nvPr/>
        </p:nvPicPr>
        <p:blipFill>
          <a:blip r:embed="rId8" cstate="print"/>
          <a:srcRect l="32920" t="34351" r="45610" b="19847"/>
          <a:stretch>
            <a:fillRect/>
          </a:stretch>
        </p:blipFill>
        <p:spPr bwMode="auto">
          <a:xfrm>
            <a:off x="500034" y="1428736"/>
            <a:ext cx="2286016" cy="3571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1748" name="Picture 4" descr="Hasil gambar untuk pemeriksaan senjata api"/>
          <p:cNvPicPr>
            <a:picLocks noChangeAspect="1" noChangeArrowheads="1"/>
          </p:cNvPicPr>
          <p:nvPr/>
        </p:nvPicPr>
        <p:blipFill>
          <a:blip r:embed="rId9" cstate="print"/>
          <a:srcRect r="20909"/>
          <a:stretch>
            <a:fillRect/>
          </a:stretch>
        </p:blipFill>
        <p:spPr bwMode="auto">
          <a:xfrm rot="548963">
            <a:off x="5766363" y="4147402"/>
            <a:ext cx="2928958" cy="22840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785786" y="1285860"/>
            <a:ext cx="7715304" cy="2308324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/>
            <a:r>
              <a:rPr lang="en-US" sz="2400" dirty="0" smtClean="0"/>
              <a:t>2.	</a:t>
            </a:r>
            <a:r>
              <a:rPr lang="en-US" sz="2400" b="1" dirty="0" err="1" smtClean="0"/>
              <a:t>Membongkar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bagian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</a:p>
          <a:p>
            <a:pPr marL="457200" indent="-457200" algn="just"/>
            <a:r>
              <a:rPr lang="en-US" sz="2400" dirty="0" smtClean="0"/>
              <a:t>	-	</a:t>
            </a:r>
            <a:r>
              <a:rPr lang="en-US" sz="2400" i="1" dirty="0" err="1" smtClean="0"/>
              <a:t>Buka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kunci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Silinder</a:t>
            </a:r>
            <a:endParaRPr lang="en-US" sz="2400" i="1" dirty="0" smtClean="0"/>
          </a:p>
          <a:p>
            <a:pPr marL="457200" indent="-457200" algn="just"/>
            <a:r>
              <a:rPr lang="en-US" sz="2400" i="1" dirty="0" smtClean="0"/>
              <a:t>	-	</a:t>
            </a:r>
            <a:r>
              <a:rPr lang="en-US" sz="2400" i="1" dirty="0" err="1" smtClean="0"/>
              <a:t>Keluarkan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amunisi</a:t>
            </a:r>
            <a:r>
              <a:rPr lang="en-US" sz="2400" i="1" dirty="0" smtClean="0"/>
              <a:t> (</a:t>
            </a:r>
            <a:r>
              <a:rPr lang="en-US" sz="2400" i="1" dirty="0" err="1" smtClean="0"/>
              <a:t>Pastikan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amunisi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telah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kosong</a:t>
            </a:r>
            <a:r>
              <a:rPr lang="en-US" sz="2400" i="1" dirty="0" smtClean="0"/>
              <a:t> 	</a:t>
            </a:r>
            <a:r>
              <a:rPr lang="en-US" sz="2400" i="1" dirty="0" err="1" smtClean="0"/>
              <a:t>didalam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Silinder</a:t>
            </a:r>
            <a:r>
              <a:rPr lang="en-US" sz="2400" i="1" dirty="0" smtClean="0"/>
              <a:t>)</a:t>
            </a:r>
          </a:p>
          <a:p>
            <a:pPr marL="457200" indent="-457200" algn="just"/>
            <a:r>
              <a:rPr lang="en-US" sz="2400" i="1" dirty="0" smtClean="0"/>
              <a:t>	-	</a:t>
            </a:r>
            <a:r>
              <a:rPr lang="en-US" sz="2400" i="1" dirty="0" err="1" smtClean="0"/>
              <a:t>Lepaskan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Silinder</a:t>
            </a:r>
            <a:r>
              <a:rPr lang="en-US" sz="2400" i="1" dirty="0" smtClean="0"/>
              <a:t> </a:t>
            </a:r>
          </a:p>
          <a:p>
            <a:pPr marL="457200" indent="-457200" algn="just"/>
            <a:r>
              <a:rPr lang="en-US" sz="2400" i="1" dirty="0" smtClean="0"/>
              <a:t>	-	</a:t>
            </a:r>
            <a:r>
              <a:rPr lang="en-US" sz="2400" i="1" dirty="0" err="1" smtClean="0"/>
              <a:t>Lepaskan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pelindung</a:t>
            </a:r>
            <a:r>
              <a:rPr lang="en-US" sz="2400" i="1" dirty="0" smtClean="0"/>
              <a:t>  Grip (</a:t>
            </a:r>
            <a:r>
              <a:rPr lang="en-US" sz="2400" i="1" dirty="0" err="1" smtClean="0"/>
              <a:t>pegangan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Senjata</a:t>
            </a:r>
            <a:r>
              <a:rPr lang="en-US" sz="2400" i="1" dirty="0" smtClean="0"/>
              <a:t>)</a:t>
            </a:r>
          </a:p>
        </p:txBody>
      </p:sp>
      <p:pic>
        <p:nvPicPr>
          <p:cNvPr id="25" name="Picture 24" descr="20160927_13350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8926" y="3714752"/>
            <a:ext cx="4714908" cy="2893221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2643174" y="6143644"/>
            <a:ext cx="1357322" cy="50006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CYLINDER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4143372" y="5643578"/>
            <a:ext cx="1071570" cy="6429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929454" y="3786190"/>
            <a:ext cx="1928826" cy="500066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</a:rPr>
              <a:t>GRIP/PEGANGAN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5400000" flipH="1" flipV="1">
            <a:off x="6858016" y="4357694"/>
            <a:ext cx="714380" cy="7143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572396" y="5786454"/>
            <a:ext cx="1357322" cy="500066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rgbClr val="000000"/>
                </a:solidFill>
              </a:rPr>
              <a:t>AMUNISI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929454" y="6000768"/>
            <a:ext cx="500066" cy="95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0800000">
            <a:off x="3643306" y="4214818"/>
            <a:ext cx="2071702" cy="28575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2214546" y="3786190"/>
            <a:ext cx="1357322" cy="71438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smtClean="0">
                <a:solidFill>
                  <a:schemeClr val="tx1"/>
                </a:solidFill>
              </a:rPr>
              <a:t>KUNCI CYLINDER</a:t>
            </a:r>
          </a:p>
        </p:txBody>
      </p:sp>
      <p:pic>
        <p:nvPicPr>
          <p:cNvPr id="30726" name="Picture 6" descr="Hasil gambar untuk cylinder gun"/>
          <p:cNvPicPr>
            <a:picLocks noChangeAspect="1" noChangeArrowheads="1"/>
          </p:cNvPicPr>
          <p:nvPr/>
        </p:nvPicPr>
        <p:blipFill>
          <a:blip r:embed="rId8" cstate="print">
            <a:lum bright="-10000" contrast="40000"/>
          </a:blip>
          <a:srcRect r="31067" b="10810"/>
          <a:stretch>
            <a:fillRect/>
          </a:stretch>
        </p:blipFill>
        <p:spPr bwMode="auto">
          <a:xfrm>
            <a:off x="214282" y="4429132"/>
            <a:ext cx="2000264" cy="18573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0" name="Straight Arrow Connector 49"/>
          <p:cNvCxnSpPr/>
          <p:nvPr/>
        </p:nvCxnSpPr>
        <p:spPr>
          <a:xfrm rot="16200000" flipH="1">
            <a:off x="1607323" y="5464983"/>
            <a:ext cx="928694" cy="857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6349" y="-29497"/>
            <a:ext cx="9173497" cy="6884478"/>
            <a:chOff x="-1" y="-29497"/>
            <a:chExt cx="9173497" cy="68844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artisticFilmGrain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" y="-29497"/>
              <a:ext cx="9173497" cy="6884478"/>
            </a:xfrm>
            <a:prstGeom prst="rect">
              <a:avLst/>
            </a:prstGeom>
          </p:spPr>
        </p:pic>
        <p:grpSp>
          <p:nvGrpSpPr>
            <p:cNvPr id="6" name="Group 12"/>
            <p:cNvGrpSpPr/>
            <p:nvPr/>
          </p:nvGrpSpPr>
          <p:grpSpPr>
            <a:xfrm>
              <a:off x="467544" y="41160"/>
              <a:ext cx="8223660" cy="1152128"/>
              <a:chOff x="467544" y="476672"/>
              <a:chExt cx="8223660" cy="115212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087852" y="476672"/>
                <a:ext cx="6984776" cy="115212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 prst="slope"/>
                </a:sp3d>
              </a:bodyPr>
              <a:lstStyle/>
              <a:p>
                <a:pPr algn="ctr"/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Pemeliharaan</a:t>
                </a:r>
                <a:r>
                  <a:rPr lang="en-US" sz="32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 &amp; </a:t>
                </a:r>
                <a:r>
                  <a:rPr lang="en-US" sz="3200" dirty="0" err="1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Perawatan</a:t>
                </a:r>
                <a:endParaRPr lang="en-US" sz="3200" dirty="0" smtClean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  <a:p>
                <a:pPr algn="ctr"/>
                <a:r>
                  <a:rPr lang="en-US" sz="3600" dirty="0" smtClean="0">
                    <a:ln w="3175">
                      <a:solidFill>
                        <a:schemeClr val="bg1"/>
                      </a:solidFill>
                    </a:ln>
                    <a:solidFill>
                      <a:srgbClr val="FFC000"/>
                    </a:solidFill>
                    <a:latin typeface="Berlin Sans FB Demi" pitchFamily="34" charset="0"/>
                  </a:rPr>
                  <a:t>SENJATA API</a:t>
                </a:r>
                <a:endParaRPr lang="id-ID" sz="3600" dirty="0">
                  <a:ln w="3175">
                    <a:solidFill>
                      <a:schemeClr val="bg1"/>
                    </a:solidFill>
                  </a:ln>
                  <a:solidFill>
                    <a:srgbClr val="FFC000"/>
                  </a:solidFill>
                  <a:latin typeface="Berlin Sans FB Demi" pitchFamily="34" charset="0"/>
                </a:endParaRPr>
              </a:p>
            </p:txBody>
          </p:sp>
          <p:grpSp>
            <p:nvGrpSpPr>
              <p:cNvPr id="7" name="Group 10"/>
              <p:cNvGrpSpPr/>
              <p:nvPr/>
            </p:nvGrpSpPr>
            <p:grpSpPr>
              <a:xfrm>
                <a:off x="467544" y="476672"/>
                <a:ext cx="1296144" cy="1152128"/>
                <a:chOff x="467544" y="476672"/>
                <a:chExt cx="1296144" cy="1152128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467544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9" name="Picture 8" descr="tb_png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/>
                </a:blip>
                <a:stretch>
                  <a:fillRect/>
                </a:stretch>
              </p:blipFill>
              <p:spPr>
                <a:xfrm>
                  <a:off x="629444" y="570221"/>
                  <a:ext cx="978475" cy="872051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prst="slope"/>
                  <a:contourClr>
                    <a:srgbClr val="969696"/>
                  </a:contourClr>
                </a:sp3d>
              </p:spPr>
            </p:pic>
          </p:grpSp>
          <p:grpSp>
            <p:nvGrpSpPr>
              <p:cNvPr id="11" name="Group 11"/>
              <p:cNvGrpSpPr/>
              <p:nvPr/>
            </p:nvGrpSpPr>
            <p:grpSpPr>
              <a:xfrm>
                <a:off x="7395060" y="476672"/>
                <a:ext cx="1296144" cy="1152128"/>
                <a:chOff x="7395060" y="476672"/>
                <a:chExt cx="1296144" cy="1152128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7395060" y="476672"/>
                  <a:ext cx="1296144" cy="115212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pic>
              <p:nvPicPr>
                <p:cNvPr id="10" name="Picture 17" descr="LOGO SABHARA.pn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710565" y="694909"/>
                  <a:ext cx="701393" cy="7881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slope"/>
                </a:sp3d>
              </p:spPr>
            </p:pic>
          </p:grpSp>
        </p:grpSp>
      </p:grpSp>
      <p:sp>
        <p:nvSpPr>
          <p:cNvPr id="19" name="TextBox 18"/>
          <p:cNvSpPr txBox="1"/>
          <p:nvPr/>
        </p:nvSpPr>
        <p:spPr>
          <a:xfrm>
            <a:off x="500034" y="1252823"/>
            <a:ext cx="3857652" cy="461665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numCol="1" rtlCol="0">
            <a:spAutoFit/>
          </a:bodyPr>
          <a:lstStyle/>
          <a:p>
            <a:pPr marL="457200" indent="-457200" algn="just"/>
            <a:r>
              <a:rPr lang="en-US" sz="2400" b="1" dirty="0" smtClean="0"/>
              <a:t>3.	</a:t>
            </a:r>
            <a:r>
              <a:rPr lang="en-US" sz="2400" b="1" dirty="0" err="1" smtClean="0"/>
              <a:t>Membersihkan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Senjata</a:t>
            </a:r>
            <a:r>
              <a:rPr lang="en-US" sz="2400" b="1" dirty="0" smtClean="0"/>
              <a:t>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57224" y="2071678"/>
            <a:ext cx="3357586" cy="1071570"/>
          </a:xfrm>
          <a:prstGeom prst="roundRect">
            <a:avLst/>
          </a:prstGeom>
          <a:solidFill>
            <a:srgbClr val="82E15F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A. MEMBERSIHKAN CYLINDER DENGAN KAIN DAN SIKAT</a:t>
            </a:r>
          </a:p>
        </p:txBody>
      </p:sp>
      <p:pic>
        <p:nvPicPr>
          <p:cNvPr id="13314" name="Picture 2" descr="Hasil gambar untuk CYLINDER GUN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43636" y="1357298"/>
            <a:ext cx="2466975" cy="1847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316" name="AutoShape 4" descr="Hasil gambar untuk cleaner CYLIND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8" name="AutoShape 6" descr="Hasil gambar untuk cleaner CYLIND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cleaner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7224" y="3500438"/>
            <a:ext cx="2428892" cy="157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322" name="Picture 10" descr="Hasil gambar untuk cleaner CYLINDER GUN"/>
          <p:cNvPicPr>
            <a:picLocks noChangeAspect="1" noChangeArrowheads="1"/>
          </p:cNvPicPr>
          <p:nvPr/>
        </p:nvPicPr>
        <p:blipFill>
          <a:blip r:embed="rId9" cstate="print"/>
          <a:srcRect l="10000" t="6251" r="24999" b="17856"/>
          <a:stretch>
            <a:fillRect/>
          </a:stretch>
        </p:blipFill>
        <p:spPr bwMode="auto">
          <a:xfrm>
            <a:off x="1071538" y="5500702"/>
            <a:ext cx="1857388" cy="12144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324" name="AutoShape 12" descr="Hasil gambar untuk cleaner CYLIND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26" name="AutoShape 14" descr="Hasil gambar untuk cleaner CYLINDER G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 descr="index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62347" y="3500438"/>
            <a:ext cx="2466975" cy="156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index1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43636" y="3500438"/>
            <a:ext cx="2466975" cy="1571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328" name="Picture 16" descr="Hasil gambar untuk brush cleaner gun"/>
          <p:cNvPicPr>
            <a:picLocks noChangeAspect="1" noChangeArrowheads="1"/>
          </p:cNvPicPr>
          <p:nvPr/>
        </p:nvPicPr>
        <p:blipFill>
          <a:blip r:embed="rId12" cstate="print">
            <a:lum bright="-20000"/>
          </a:blip>
          <a:srcRect l="11905" t="14063" r="11904"/>
          <a:stretch>
            <a:fillRect/>
          </a:stretch>
        </p:blipFill>
        <p:spPr bwMode="auto">
          <a:xfrm>
            <a:off x="3714744" y="5558754"/>
            <a:ext cx="1928826" cy="1105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3330" name="Picture 18" descr="Hasil gambar untuk weapon cleaning cloth"/>
          <p:cNvPicPr>
            <a:picLocks noChangeAspect="1" noChangeArrowheads="1"/>
          </p:cNvPicPr>
          <p:nvPr/>
        </p:nvPicPr>
        <p:blipFill>
          <a:blip r:embed="rId13" cstate="print">
            <a:lum bright="-20000"/>
          </a:blip>
          <a:srcRect t="17583" b="24724"/>
          <a:stretch>
            <a:fillRect/>
          </a:stretch>
        </p:blipFill>
        <p:spPr bwMode="auto">
          <a:xfrm>
            <a:off x="6572264" y="5572140"/>
            <a:ext cx="1733550" cy="10715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7" name="Right Arrow 26"/>
          <p:cNvSpPr/>
          <p:nvPr/>
        </p:nvSpPr>
        <p:spPr>
          <a:xfrm rot="5400000">
            <a:off x="7184667" y="4970097"/>
            <a:ext cx="428628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Right Arrow 27"/>
          <p:cNvSpPr/>
          <p:nvPr/>
        </p:nvSpPr>
        <p:spPr>
          <a:xfrm rot="5400000">
            <a:off x="4459662" y="4970097"/>
            <a:ext cx="428628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ight Arrow 28"/>
          <p:cNvSpPr/>
          <p:nvPr/>
        </p:nvSpPr>
        <p:spPr>
          <a:xfrm rot="5400000">
            <a:off x="1816456" y="4970098"/>
            <a:ext cx="428628" cy="918333"/>
          </a:xfrm>
          <a:prstGeom prst="rightArrow">
            <a:avLst>
              <a:gd name="adj1" fmla="val 50000"/>
              <a:gd name="adj2" fmla="val 46718"/>
            </a:avLst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13598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blipFill>
          <a:blip xmlns:r="http://schemas.openxmlformats.org/officeDocument/2006/relationships" r:embed="rId1" cstate="print"/>
          <a:tile tx="0" ty="0" sx="100000" sy="100000" flip="none" algn="tl"/>
        </a:blipFill>
        <a:ln/>
        <a:effectLst>
          <a:outerShdw blurRad="50800" dist="38100" algn="l" rotWithShape="0">
            <a:prstClr val="black">
              <a:alpha val="40000"/>
            </a:prstClr>
          </a:outerShdw>
        </a:effectLst>
      </a:spPr>
      <a:bodyPr wrap="square" numCol="1" rtlCol="0">
        <a:spAutoFit/>
      </a:bodyPr>
      <a:lstStyle>
        <a:defPPr algn="just">
          <a:defRPr sz="2400" dirty="0" err="1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5407</TotalTime>
  <Words>974</Words>
  <Application>Microsoft Office PowerPoint</Application>
  <PresentationFormat>On-screen Show (4:3)</PresentationFormat>
  <Paragraphs>179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ASUS</cp:lastModifiedBy>
  <cp:revision>212</cp:revision>
  <cp:lastPrinted>2015-03-09T14:12:15Z</cp:lastPrinted>
  <dcterms:created xsi:type="dcterms:W3CDTF">2015-03-04T03:57:11Z</dcterms:created>
  <dcterms:modified xsi:type="dcterms:W3CDTF">2019-10-30T02:46:46Z</dcterms:modified>
</cp:coreProperties>
</file>